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31"/>
  </p:notesMasterIdLst>
  <p:handoutMasterIdLst>
    <p:handoutMasterId r:id="rId32"/>
  </p:handoutMasterIdLst>
  <p:sldIdLst>
    <p:sldId id="522" r:id="rId2"/>
    <p:sldId id="555" r:id="rId3"/>
    <p:sldId id="495" r:id="rId4"/>
    <p:sldId id="527" r:id="rId5"/>
    <p:sldId id="528" r:id="rId6"/>
    <p:sldId id="526" r:id="rId7"/>
    <p:sldId id="523" r:id="rId8"/>
    <p:sldId id="544" r:id="rId9"/>
    <p:sldId id="545" r:id="rId10"/>
    <p:sldId id="546" r:id="rId11"/>
    <p:sldId id="547" r:id="rId12"/>
    <p:sldId id="548" r:id="rId13"/>
    <p:sldId id="549" r:id="rId14"/>
    <p:sldId id="550" r:id="rId15"/>
    <p:sldId id="541" r:id="rId16"/>
    <p:sldId id="554" r:id="rId17"/>
    <p:sldId id="553" r:id="rId18"/>
    <p:sldId id="534" r:id="rId19"/>
    <p:sldId id="535" r:id="rId20"/>
    <p:sldId id="556" r:id="rId21"/>
    <p:sldId id="557" r:id="rId22"/>
    <p:sldId id="524" r:id="rId23"/>
    <p:sldId id="525" r:id="rId24"/>
    <p:sldId id="536" r:id="rId25"/>
    <p:sldId id="537" r:id="rId26"/>
    <p:sldId id="538" r:id="rId27"/>
    <p:sldId id="539" r:id="rId28"/>
    <p:sldId id="540" r:id="rId29"/>
    <p:sldId id="466" r:id="rId30"/>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000" kern="1200">
        <a:solidFill>
          <a:schemeClr val="tx1"/>
        </a:solidFill>
        <a:latin typeface="Arial Narrow" panose="020B060602020203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Arial Narrow" panose="020B060602020203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Arial Narrow" panose="020B060602020203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Arial Narrow" panose="020B060602020203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Arial Narrow" panose="020B0606020202030204" pitchFamily="34" charset="0"/>
        <a:ea typeface="+mn-ea"/>
        <a:cs typeface="+mn-cs"/>
      </a:defRPr>
    </a:lvl5pPr>
    <a:lvl6pPr marL="2286000" algn="l" defTabSz="914400" rtl="0" eaLnBrk="1" latinLnBrk="0" hangingPunct="1">
      <a:defRPr sz="2000" kern="1200">
        <a:solidFill>
          <a:schemeClr val="tx1"/>
        </a:solidFill>
        <a:latin typeface="Arial Narrow" panose="020B0606020202030204" pitchFamily="34" charset="0"/>
        <a:ea typeface="+mn-ea"/>
        <a:cs typeface="+mn-cs"/>
      </a:defRPr>
    </a:lvl6pPr>
    <a:lvl7pPr marL="2743200" algn="l" defTabSz="914400" rtl="0" eaLnBrk="1" latinLnBrk="0" hangingPunct="1">
      <a:defRPr sz="2000" kern="1200">
        <a:solidFill>
          <a:schemeClr val="tx1"/>
        </a:solidFill>
        <a:latin typeface="Arial Narrow" panose="020B0606020202030204" pitchFamily="34" charset="0"/>
        <a:ea typeface="+mn-ea"/>
        <a:cs typeface="+mn-cs"/>
      </a:defRPr>
    </a:lvl7pPr>
    <a:lvl8pPr marL="3200400" algn="l" defTabSz="914400" rtl="0" eaLnBrk="1" latinLnBrk="0" hangingPunct="1">
      <a:defRPr sz="2000" kern="1200">
        <a:solidFill>
          <a:schemeClr val="tx1"/>
        </a:solidFill>
        <a:latin typeface="Arial Narrow" panose="020B0606020202030204" pitchFamily="34" charset="0"/>
        <a:ea typeface="+mn-ea"/>
        <a:cs typeface="+mn-cs"/>
      </a:defRPr>
    </a:lvl8pPr>
    <a:lvl9pPr marL="3657600" algn="l" defTabSz="914400" rtl="0" eaLnBrk="1" latinLnBrk="0" hangingPunct="1">
      <a:defRPr sz="2000" kern="1200">
        <a:solidFill>
          <a:schemeClr val="tx1"/>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70">
          <p15:clr>
            <a:srgbClr val="A4A3A4"/>
          </p15:clr>
        </p15:guide>
        <p15:guide id="2" pos="2880">
          <p15:clr>
            <a:srgbClr val="A4A3A4"/>
          </p15:clr>
        </p15:guide>
      </p15:sldGuideLst>
    </p:ext>
    <p:ext uri="{2D200454-40CA-4A62-9FC3-DE9A4176ACB9}">
      <p15:notesGuideLst xmlns:p15="http://schemas.microsoft.com/office/powerpoint/2012/main">
        <p15:guide id="1" orient="horz" pos="286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A00"/>
    <a:srgbClr val="47FF5D"/>
    <a:srgbClr val="FA007D"/>
    <a:srgbClr val="33FFFF"/>
    <a:srgbClr val="00CC00"/>
    <a:srgbClr val="FF66FF"/>
    <a:srgbClr val="FF6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660" autoAdjust="0"/>
  </p:normalViewPr>
  <p:slideViewPr>
    <p:cSldViewPr snapToGrid="0">
      <p:cViewPr varScale="1">
        <p:scale>
          <a:sx n="71" d="100"/>
          <a:sy n="71" d="100"/>
        </p:scale>
        <p:origin x="1260" y="54"/>
      </p:cViewPr>
      <p:guideLst>
        <p:guide orient="horz" pos="27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1698" y="-60"/>
      </p:cViewPr>
      <p:guideLst>
        <p:guide orient="horz" pos="286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58E76E-27CB-452E-AE64-2C307378E2C8}" type="doc">
      <dgm:prSet loTypeId="urn:microsoft.com/office/officeart/2005/8/layout/hProcess9" loCatId="process" qsTypeId="urn:microsoft.com/office/officeart/2005/8/quickstyle/simple1" qsCatId="simple" csTypeId="urn:microsoft.com/office/officeart/2005/8/colors/accent1_2" csCatId="accent1" phldr="1"/>
      <dgm:spPr/>
    </dgm:pt>
    <dgm:pt modelId="{7137000A-A108-40D6-B9A9-B46DC9E20F64}">
      <dgm:prSet phldrT="[Text]" custT="1"/>
      <dgm:spPr/>
      <dgm:t>
        <a:bodyPr/>
        <a:lstStyle/>
        <a:p>
          <a:r>
            <a:rPr lang="en-US" sz="2000" b="1" dirty="0" err="1" smtClean="0">
              <a:solidFill>
                <a:schemeClr val="bg2"/>
              </a:solidFill>
            </a:rPr>
            <a:t>Kelompok</a:t>
          </a:r>
          <a:r>
            <a:rPr lang="en-US" sz="2000" b="1" dirty="0" smtClean="0">
              <a:solidFill>
                <a:schemeClr val="bg2"/>
              </a:solidFill>
            </a:rPr>
            <a:t> </a:t>
          </a:r>
          <a:r>
            <a:rPr lang="en-US" sz="2000" b="1" dirty="0" err="1" smtClean="0">
              <a:solidFill>
                <a:schemeClr val="bg2"/>
              </a:solidFill>
            </a:rPr>
            <a:t>Mahasiswa</a:t>
          </a:r>
          <a:r>
            <a:rPr lang="en-US" sz="2000" b="1" dirty="0" smtClean="0">
              <a:solidFill>
                <a:schemeClr val="bg2"/>
              </a:solidFill>
            </a:rPr>
            <a:t> </a:t>
          </a:r>
          <a:r>
            <a:rPr lang="en-US" sz="2000" b="1" dirty="0" err="1" smtClean="0">
              <a:solidFill>
                <a:schemeClr val="bg2"/>
              </a:solidFill>
            </a:rPr>
            <a:t>dan</a:t>
          </a:r>
          <a:r>
            <a:rPr lang="en-US" sz="2000" b="1" dirty="0" smtClean="0">
              <a:solidFill>
                <a:schemeClr val="bg2"/>
              </a:solidFill>
            </a:rPr>
            <a:t> </a:t>
          </a:r>
          <a:r>
            <a:rPr lang="en-US" sz="2000" b="1" dirty="0" err="1" smtClean="0">
              <a:solidFill>
                <a:schemeClr val="bg2"/>
              </a:solidFill>
            </a:rPr>
            <a:t>Dosen</a:t>
          </a:r>
          <a:r>
            <a:rPr lang="en-US" sz="2000" b="1" dirty="0" smtClean="0">
              <a:solidFill>
                <a:schemeClr val="bg2"/>
              </a:solidFill>
            </a:rPr>
            <a:t> </a:t>
          </a:r>
          <a:r>
            <a:rPr lang="en-US" sz="2000" b="1" dirty="0" err="1" smtClean="0">
              <a:solidFill>
                <a:schemeClr val="bg2"/>
              </a:solidFill>
            </a:rPr>
            <a:t>pembimbing</a:t>
          </a:r>
          <a:endParaRPr lang="en-US" sz="2000" b="1" dirty="0">
            <a:solidFill>
              <a:schemeClr val="bg2"/>
            </a:solidFill>
          </a:endParaRPr>
        </a:p>
      </dgm:t>
    </dgm:pt>
    <dgm:pt modelId="{930F5D54-F267-4EF0-9C9C-917BDE711B30}" type="parTrans" cxnId="{78A2CE61-9BF8-4B20-BEAA-B2C9C805930F}">
      <dgm:prSet/>
      <dgm:spPr/>
      <dgm:t>
        <a:bodyPr/>
        <a:lstStyle/>
        <a:p>
          <a:endParaRPr lang="en-US"/>
        </a:p>
      </dgm:t>
    </dgm:pt>
    <dgm:pt modelId="{17C12F91-D8D0-484A-8F42-BB37D37B1C24}" type="sibTrans" cxnId="{78A2CE61-9BF8-4B20-BEAA-B2C9C805930F}">
      <dgm:prSet/>
      <dgm:spPr/>
      <dgm:t>
        <a:bodyPr/>
        <a:lstStyle/>
        <a:p>
          <a:endParaRPr lang="en-US"/>
        </a:p>
      </dgm:t>
    </dgm:pt>
    <dgm:pt modelId="{D07F49B8-AAD6-4282-BE4E-12462A02DB76}">
      <dgm:prSet phldrT="[Text]" custT="1"/>
      <dgm:spPr/>
      <dgm:t>
        <a:bodyPr/>
        <a:lstStyle/>
        <a:p>
          <a:r>
            <a:rPr lang="en-US" sz="2000" b="1" dirty="0" err="1" smtClean="0">
              <a:solidFill>
                <a:schemeClr val="bg2"/>
              </a:solidFill>
            </a:rPr>
            <a:t>Konstruksi</a:t>
          </a:r>
          <a:r>
            <a:rPr lang="en-US" sz="2000" b="1" dirty="0" smtClean="0">
              <a:solidFill>
                <a:schemeClr val="bg2"/>
              </a:solidFill>
            </a:rPr>
            <a:t> Ide </a:t>
          </a:r>
          <a:r>
            <a:rPr lang="en-US" sz="2000" b="1" dirty="0" err="1" smtClean="0">
              <a:solidFill>
                <a:schemeClr val="bg2"/>
              </a:solidFill>
            </a:rPr>
            <a:t>Kreatif</a:t>
          </a:r>
          <a:r>
            <a:rPr lang="en-US" sz="2000" b="1" dirty="0" smtClean="0">
              <a:solidFill>
                <a:schemeClr val="bg2"/>
              </a:solidFill>
            </a:rPr>
            <a:t> </a:t>
          </a:r>
          <a:r>
            <a:rPr lang="en-US" sz="2000" b="1" dirty="0" err="1" smtClean="0">
              <a:solidFill>
                <a:schemeClr val="bg2"/>
              </a:solidFill>
            </a:rPr>
            <a:t>dan</a:t>
          </a:r>
          <a:r>
            <a:rPr lang="en-US" sz="2000" b="1" dirty="0" smtClean="0">
              <a:solidFill>
                <a:schemeClr val="bg2"/>
              </a:solidFill>
            </a:rPr>
            <a:t> Futuristic</a:t>
          </a:r>
          <a:endParaRPr lang="en-US" sz="2000" b="1" dirty="0">
            <a:solidFill>
              <a:schemeClr val="bg2"/>
            </a:solidFill>
          </a:endParaRPr>
        </a:p>
      </dgm:t>
    </dgm:pt>
    <dgm:pt modelId="{BAA67475-BC96-4761-9D51-DC3A6AB320B0}" type="parTrans" cxnId="{7F42D0E0-DB25-42A8-AE16-17BC8E9BBACF}">
      <dgm:prSet/>
      <dgm:spPr/>
      <dgm:t>
        <a:bodyPr/>
        <a:lstStyle/>
        <a:p>
          <a:endParaRPr lang="en-US"/>
        </a:p>
      </dgm:t>
    </dgm:pt>
    <dgm:pt modelId="{485EC01D-FD24-42BF-B06F-C2DB4ED8E8B9}" type="sibTrans" cxnId="{7F42D0E0-DB25-42A8-AE16-17BC8E9BBACF}">
      <dgm:prSet/>
      <dgm:spPr/>
      <dgm:t>
        <a:bodyPr/>
        <a:lstStyle/>
        <a:p>
          <a:endParaRPr lang="en-US"/>
        </a:p>
      </dgm:t>
    </dgm:pt>
    <dgm:pt modelId="{2FC5CA31-4EA0-40A4-B46E-CB5A8427044B}">
      <dgm:prSet phldrT="[Text]" custT="1"/>
      <dgm:spPr/>
      <dgm:t>
        <a:bodyPr/>
        <a:lstStyle/>
        <a:p>
          <a:r>
            <a:rPr lang="en-US" sz="2000" b="1" dirty="0" smtClean="0">
              <a:solidFill>
                <a:schemeClr val="bg2"/>
              </a:solidFill>
            </a:rPr>
            <a:t>Proposal PKMKC</a:t>
          </a:r>
          <a:endParaRPr lang="en-US" sz="2000" b="1" dirty="0">
            <a:solidFill>
              <a:schemeClr val="bg2"/>
            </a:solidFill>
          </a:endParaRPr>
        </a:p>
      </dgm:t>
    </dgm:pt>
    <dgm:pt modelId="{740E1F0B-9ABC-4FE4-90C3-1A6E34437543}" type="parTrans" cxnId="{8A8FCF91-104F-4D04-AE59-353D340EF3A6}">
      <dgm:prSet/>
      <dgm:spPr/>
      <dgm:t>
        <a:bodyPr/>
        <a:lstStyle/>
        <a:p>
          <a:endParaRPr lang="en-US"/>
        </a:p>
      </dgm:t>
    </dgm:pt>
    <dgm:pt modelId="{D5FD7C32-AA29-41FF-AFCE-B2A715F7924E}" type="sibTrans" cxnId="{8A8FCF91-104F-4D04-AE59-353D340EF3A6}">
      <dgm:prSet/>
      <dgm:spPr/>
      <dgm:t>
        <a:bodyPr/>
        <a:lstStyle/>
        <a:p>
          <a:endParaRPr lang="en-US"/>
        </a:p>
      </dgm:t>
    </dgm:pt>
    <dgm:pt modelId="{22CF7003-5CB5-4057-8B84-BE0D5A5547D7}">
      <dgm:prSet custT="1"/>
      <dgm:spPr/>
      <dgm:t>
        <a:bodyPr/>
        <a:lstStyle/>
        <a:p>
          <a:r>
            <a:rPr lang="en-US" sz="2000" b="1" dirty="0" err="1" smtClean="0">
              <a:solidFill>
                <a:schemeClr val="bg2"/>
              </a:solidFill>
            </a:rPr>
            <a:t>Masyarakat</a:t>
          </a:r>
          <a:r>
            <a:rPr lang="en-US" sz="2000" b="1" dirty="0" smtClean="0">
              <a:solidFill>
                <a:schemeClr val="bg2"/>
              </a:solidFill>
            </a:rPr>
            <a:t>/</a:t>
          </a:r>
          <a:r>
            <a:rPr lang="en-US" sz="2000" b="1" dirty="0" err="1" smtClean="0">
              <a:solidFill>
                <a:schemeClr val="bg2"/>
              </a:solidFill>
            </a:rPr>
            <a:t>Industri</a:t>
          </a:r>
          <a:endParaRPr lang="en-US" sz="2000" b="1" dirty="0">
            <a:solidFill>
              <a:schemeClr val="bg2"/>
            </a:solidFill>
          </a:endParaRPr>
        </a:p>
      </dgm:t>
    </dgm:pt>
    <dgm:pt modelId="{7CA9C107-C34E-4601-8EFB-95D7FA499022}" type="parTrans" cxnId="{DDA35A2C-A6A8-47E0-9435-1FF49813D2B0}">
      <dgm:prSet/>
      <dgm:spPr/>
      <dgm:t>
        <a:bodyPr/>
        <a:lstStyle/>
        <a:p>
          <a:endParaRPr lang="en-US"/>
        </a:p>
      </dgm:t>
    </dgm:pt>
    <dgm:pt modelId="{32B3D6B8-D09E-4894-92CD-0EB0FCE60001}" type="sibTrans" cxnId="{DDA35A2C-A6A8-47E0-9435-1FF49813D2B0}">
      <dgm:prSet/>
      <dgm:spPr/>
      <dgm:t>
        <a:bodyPr/>
        <a:lstStyle/>
        <a:p>
          <a:endParaRPr lang="en-US"/>
        </a:p>
      </dgm:t>
    </dgm:pt>
    <dgm:pt modelId="{BE75B861-6CB1-4D53-A7A8-81A55D5AF622}" type="pres">
      <dgm:prSet presAssocID="{2A58E76E-27CB-452E-AE64-2C307378E2C8}" presName="CompostProcess" presStyleCnt="0">
        <dgm:presLayoutVars>
          <dgm:dir/>
          <dgm:resizeHandles val="exact"/>
        </dgm:presLayoutVars>
      </dgm:prSet>
      <dgm:spPr/>
    </dgm:pt>
    <dgm:pt modelId="{BB95BC77-FE63-48CC-936B-11661C999CA7}" type="pres">
      <dgm:prSet presAssocID="{2A58E76E-27CB-452E-AE64-2C307378E2C8}" presName="arrow" presStyleLbl="bgShp" presStyleIdx="0" presStyleCnt="1"/>
      <dgm:spPr/>
    </dgm:pt>
    <dgm:pt modelId="{2C82945C-1029-4DCE-8D43-788A1D0FE323}" type="pres">
      <dgm:prSet presAssocID="{2A58E76E-27CB-452E-AE64-2C307378E2C8}" presName="linearProcess" presStyleCnt="0"/>
      <dgm:spPr/>
    </dgm:pt>
    <dgm:pt modelId="{0526618B-4C11-4394-A171-5F882DCA3255}" type="pres">
      <dgm:prSet presAssocID="{7137000A-A108-40D6-B9A9-B46DC9E20F64}" presName="textNode" presStyleLbl="node1" presStyleIdx="0" presStyleCnt="4" custScaleX="126884">
        <dgm:presLayoutVars>
          <dgm:bulletEnabled val="1"/>
        </dgm:presLayoutVars>
      </dgm:prSet>
      <dgm:spPr/>
      <dgm:t>
        <a:bodyPr/>
        <a:lstStyle/>
        <a:p>
          <a:endParaRPr lang="en-US"/>
        </a:p>
      </dgm:t>
    </dgm:pt>
    <dgm:pt modelId="{D16D1FA9-D03F-4A0B-AF72-9842B4A28A0F}" type="pres">
      <dgm:prSet presAssocID="{17C12F91-D8D0-484A-8F42-BB37D37B1C24}" presName="sibTrans" presStyleCnt="0"/>
      <dgm:spPr/>
    </dgm:pt>
    <dgm:pt modelId="{E82364BE-C431-4F4E-A247-080E695B1692}" type="pres">
      <dgm:prSet presAssocID="{D07F49B8-AAD6-4282-BE4E-12462A02DB76}" presName="textNode" presStyleLbl="node1" presStyleIdx="1" presStyleCnt="4">
        <dgm:presLayoutVars>
          <dgm:bulletEnabled val="1"/>
        </dgm:presLayoutVars>
      </dgm:prSet>
      <dgm:spPr/>
      <dgm:t>
        <a:bodyPr/>
        <a:lstStyle/>
        <a:p>
          <a:endParaRPr lang="en-US"/>
        </a:p>
      </dgm:t>
    </dgm:pt>
    <dgm:pt modelId="{37BAB0AD-DCD1-411D-A6A3-DA539CA8AD18}" type="pres">
      <dgm:prSet presAssocID="{485EC01D-FD24-42BF-B06F-C2DB4ED8E8B9}" presName="sibTrans" presStyleCnt="0"/>
      <dgm:spPr/>
    </dgm:pt>
    <dgm:pt modelId="{E410CA34-480E-49C8-B845-8447E94CC1CD}" type="pres">
      <dgm:prSet presAssocID="{2FC5CA31-4EA0-40A4-B46E-CB5A8427044B}" presName="textNode" presStyleLbl="node1" presStyleIdx="2" presStyleCnt="4">
        <dgm:presLayoutVars>
          <dgm:bulletEnabled val="1"/>
        </dgm:presLayoutVars>
      </dgm:prSet>
      <dgm:spPr/>
      <dgm:t>
        <a:bodyPr/>
        <a:lstStyle/>
        <a:p>
          <a:endParaRPr lang="en-US"/>
        </a:p>
      </dgm:t>
    </dgm:pt>
    <dgm:pt modelId="{97030D79-9A49-4D54-B956-06311EF0CEDA}" type="pres">
      <dgm:prSet presAssocID="{D5FD7C32-AA29-41FF-AFCE-B2A715F7924E}" presName="sibTrans" presStyleCnt="0"/>
      <dgm:spPr/>
    </dgm:pt>
    <dgm:pt modelId="{42D1A260-663A-4580-8530-27BD3CD1CF5A}" type="pres">
      <dgm:prSet presAssocID="{22CF7003-5CB5-4057-8B84-BE0D5A5547D7}" presName="textNode" presStyleLbl="node1" presStyleIdx="3" presStyleCnt="4">
        <dgm:presLayoutVars>
          <dgm:bulletEnabled val="1"/>
        </dgm:presLayoutVars>
      </dgm:prSet>
      <dgm:spPr/>
      <dgm:t>
        <a:bodyPr/>
        <a:lstStyle/>
        <a:p>
          <a:endParaRPr lang="en-US"/>
        </a:p>
      </dgm:t>
    </dgm:pt>
  </dgm:ptLst>
  <dgm:cxnLst>
    <dgm:cxn modelId="{712FDAEE-F385-4309-9911-B22548B7EF18}" type="presOf" srcId="{D07F49B8-AAD6-4282-BE4E-12462A02DB76}" destId="{E82364BE-C431-4F4E-A247-080E695B1692}" srcOrd="0" destOrd="0" presId="urn:microsoft.com/office/officeart/2005/8/layout/hProcess9"/>
    <dgm:cxn modelId="{274DB38A-275C-400A-AA26-522D2A71BD8A}" type="presOf" srcId="{2A58E76E-27CB-452E-AE64-2C307378E2C8}" destId="{BE75B861-6CB1-4D53-A7A8-81A55D5AF622}" srcOrd="0" destOrd="0" presId="urn:microsoft.com/office/officeart/2005/8/layout/hProcess9"/>
    <dgm:cxn modelId="{78A2CE61-9BF8-4B20-BEAA-B2C9C805930F}" srcId="{2A58E76E-27CB-452E-AE64-2C307378E2C8}" destId="{7137000A-A108-40D6-B9A9-B46DC9E20F64}" srcOrd="0" destOrd="0" parTransId="{930F5D54-F267-4EF0-9C9C-917BDE711B30}" sibTransId="{17C12F91-D8D0-484A-8F42-BB37D37B1C24}"/>
    <dgm:cxn modelId="{7F42D0E0-DB25-42A8-AE16-17BC8E9BBACF}" srcId="{2A58E76E-27CB-452E-AE64-2C307378E2C8}" destId="{D07F49B8-AAD6-4282-BE4E-12462A02DB76}" srcOrd="1" destOrd="0" parTransId="{BAA67475-BC96-4761-9D51-DC3A6AB320B0}" sibTransId="{485EC01D-FD24-42BF-B06F-C2DB4ED8E8B9}"/>
    <dgm:cxn modelId="{25FBDF74-B9FE-4634-AA65-CF8A31D22F49}" type="presOf" srcId="{2FC5CA31-4EA0-40A4-B46E-CB5A8427044B}" destId="{E410CA34-480E-49C8-B845-8447E94CC1CD}" srcOrd="0" destOrd="0" presId="urn:microsoft.com/office/officeart/2005/8/layout/hProcess9"/>
    <dgm:cxn modelId="{791470F2-3376-44AD-B19D-8FE9E8B5C2F1}" type="presOf" srcId="{7137000A-A108-40D6-B9A9-B46DC9E20F64}" destId="{0526618B-4C11-4394-A171-5F882DCA3255}" srcOrd="0" destOrd="0" presId="urn:microsoft.com/office/officeart/2005/8/layout/hProcess9"/>
    <dgm:cxn modelId="{8A8FCF91-104F-4D04-AE59-353D340EF3A6}" srcId="{2A58E76E-27CB-452E-AE64-2C307378E2C8}" destId="{2FC5CA31-4EA0-40A4-B46E-CB5A8427044B}" srcOrd="2" destOrd="0" parTransId="{740E1F0B-9ABC-4FE4-90C3-1A6E34437543}" sibTransId="{D5FD7C32-AA29-41FF-AFCE-B2A715F7924E}"/>
    <dgm:cxn modelId="{CFB177B0-FCE2-487E-92D1-726C9CF23265}" type="presOf" srcId="{22CF7003-5CB5-4057-8B84-BE0D5A5547D7}" destId="{42D1A260-663A-4580-8530-27BD3CD1CF5A}" srcOrd="0" destOrd="0" presId="urn:microsoft.com/office/officeart/2005/8/layout/hProcess9"/>
    <dgm:cxn modelId="{DDA35A2C-A6A8-47E0-9435-1FF49813D2B0}" srcId="{2A58E76E-27CB-452E-AE64-2C307378E2C8}" destId="{22CF7003-5CB5-4057-8B84-BE0D5A5547D7}" srcOrd="3" destOrd="0" parTransId="{7CA9C107-C34E-4601-8EFB-95D7FA499022}" sibTransId="{32B3D6B8-D09E-4894-92CD-0EB0FCE60001}"/>
    <dgm:cxn modelId="{109992B3-D167-405D-BF45-C2F61A9E5DD4}" type="presParOf" srcId="{BE75B861-6CB1-4D53-A7A8-81A55D5AF622}" destId="{BB95BC77-FE63-48CC-936B-11661C999CA7}" srcOrd="0" destOrd="0" presId="urn:microsoft.com/office/officeart/2005/8/layout/hProcess9"/>
    <dgm:cxn modelId="{9A63DB83-5948-4796-B2F9-134E8E829087}" type="presParOf" srcId="{BE75B861-6CB1-4D53-A7A8-81A55D5AF622}" destId="{2C82945C-1029-4DCE-8D43-788A1D0FE323}" srcOrd="1" destOrd="0" presId="urn:microsoft.com/office/officeart/2005/8/layout/hProcess9"/>
    <dgm:cxn modelId="{5E000728-21C5-4BCC-8C5A-2C9F23415509}" type="presParOf" srcId="{2C82945C-1029-4DCE-8D43-788A1D0FE323}" destId="{0526618B-4C11-4394-A171-5F882DCA3255}" srcOrd="0" destOrd="0" presId="urn:microsoft.com/office/officeart/2005/8/layout/hProcess9"/>
    <dgm:cxn modelId="{5F80B5FF-FBB2-41CE-A5E5-2840642F5240}" type="presParOf" srcId="{2C82945C-1029-4DCE-8D43-788A1D0FE323}" destId="{D16D1FA9-D03F-4A0B-AF72-9842B4A28A0F}" srcOrd="1" destOrd="0" presId="urn:microsoft.com/office/officeart/2005/8/layout/hProcess9"/>
    <dgm:cxn modelId="{F4201F47-259A-4F0C-8E3E-9DF661C7A9A9}" type="presParOf" srcId="{2C82945C-1029-4DCE-8D43-788A1D0FE323}" destId="{E82364BE-C431-4F4E-A247-080E695B1692}" srcOrd="2" destOrd="0" presId="urn:microsoft.com/office/officeart/2005/8/layout/hProcess9"/>
    <dgm:cxn modelId="{D98E3ACA-084B-4B53-A821-49F1F2AF98E6}" type="presParOf" srcId="{2C82945C-1029-4DCE-8D43-788A1D0FE323}" destId="{37BAB0AD-DCD1-411D-A6A3-DA539CA8AD18}" srcOrd="3" destOrd="0" presId="urn:microsoft.com/office/officeart/2005/8/layout/hProcess9"/>
    <dgm:cxn modelId="{32720AC7-2288-4C9B-8FA1-2C026B49FD6B}" type="presParOf" srcId="{2C82945C-1029-4DCE-8D43-788A1D0FE323}" destId="{E410CA34-480E-49C8-B845-8447E94CC1CD}" srcOrd="4" destOrd="0" presId="urn:microsoft.com/office/officeart/2005/8/layout/hProcess9"/>
    <dgm:cxn modelId="{97F736A3-071C-4130-9317-3C40426CB940}" type="presParOf" srcId="{2C82945C-1029-4DCE-8D43-788A1D0FE323}" destId="{97030D79-9A49-4D54-B956-06311EF0CEDA}" srcOrd="5" destOrd="0" presId="urn:microsoft.com/office/officeart/2005/8/layout/hProcess9"/>
    <dgm:cxn modelId="{5CC95FF7-7955-4896-9B06-84132D55137F}" type="presParOf" srcId="{2C82945C-1029-4DCE-8D43-788A1D0FE323}" destId="{42D1A260-663A-4580-8530-27BD3CD1CF5A}"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5BC77-FE63-48CC-936B-11661C999CA7}">
      <dsp:nvSpPr>
        <dsp:cNvPr id="0" name=""/>
        <dsp:cNvSpPr/>
      </dsp:nvSpPr>
      <dsp:spPr>
        <a:xfrm>
          <a:off x="628593" y="0"/>
          <a:ext cx="7124065" cy="500538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26618B-4C11-4394-A171-5F882DCA3255}">
      <dsp:nvSpPr>
        <dsp:cNvPr id="0" name=""/>
        <dsp:cNvSpPr/>
      </dsp:nvSpPr>
      <dsp:spPr>
        <a:xfrm>
          <a:off x="724" y="1501616"/>
          <a:ext cx="2259759" cy="20021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2"/>
              </a:solidFill>
            </a:rPr>
            <a:t>Kelompok</a:t>
          </a:r>
          <a:r>
            <a:rPr lang="en-US" sz="2000" b="1" kern="1200" dirty="0" smtClean="0">
              <a:solidFill>
                <a:schemeClr val="bg2"/>
              </a:solidFill>
            </a:rPr>
            <a:t> </a:t>
          </a:r>
          <a:r>
            <a:rPr lang="en-US" sz="2000" b="1" kern="1200" dirty="0" err="1" smtClean="0">
              <a:solidFill>
                <a:schemeClr val="bg2"/>
              </a:solidFill>
            </a:rPr>
            <a:t>Mahasiswa</a:t>
          </a:r>
          <a:r>
            <a:rPr lang="en-US" sz="2000" b="1" kern="1200" dirty="0" smtClean="0">
              <a:solidFill>
                <a:schemeClr val="bg2"/>
              </a:solidFill>
            </a:rPr>
            <a:t> </a:t>
          </a:r>
          <a:r>
            <a:rPr lang="en-US" sz="2000" b="1" kern="1200" dirty="0" err="1" smtClean="0">
              <a:solidFill>
                <a:schemeClr val="bg2"/>
              </a:solidFill>
            </a:rPr>
            <a:t>dan</a:t>
          </a:r>
          <a:r>
            <a:rPr lang="en-US" sz="2000" b="1" kern="1200" dirty="0" smtClean="0">
              <a:solidFill>
                <a:schemeClr val="bg2"/>
              </a:solidFill>
            </a:rPr>
            <a:t> </a:t>
          </a:r>
          <a:r>
            <a:rPr lang="en-US" sz="2000" b="1" kern="1200" dirty="0" err="1" smtClean="0">
              <a:solidFill>
                <a:schemeClr val="bg2"/>
              </a:solidFill>
            </a:rPr>
            <a:t>Dosen</a:t>
          </a:r>
          <a:r>
            <a:rPr lang="en-US" sz="2000" b="1" kern="1200" dirty="0" smtClean="0">
              <a:solidFill>
                <a:schemeClr val="bg2"/>
              </a:solidFill>
            </a:rPr>
            <a:t> </a:t>
          </a:r>
          <a:r>
            <a:rPr lang="en-US" sz="2000" b="1" kern="1200" dirty="0" err="1" smtClean="0">
              <a:solidFill>
                <a:schemeClr val="bg2"/>
              </a:solidFill>
            </a:rPr>
            <a:t>pembimbing</a:t>
          </a:r>
          <a:endParaRPr lang="en-US" sz="2000" b="1" kern="1200" dirty="0">
            <a:solidFill>
              <a:schemeClr val="bg2"/>
            </a:solidFill>
          </a:endParaRPr>
        </a:p>
      </dsp:txBody>
      <dsp:txXfrm>
        <a:off x="98461" y="1599353"/>
        <a:ext cx="2064285" cy="1806680"/>
      </dsp:txXfrm>
    </dsp:sp>
    <dsp:sp modelId="{E82364BE-C431-4F4E-A247-080E695B1692}">
      <dsp:nvSpPr>
        <dsp:cNvPr id="0" name=""/>
        <dsp:cNvSpPr/>
      </dsp:nvSpPr>
      <dsp:spPr>
        <a:xfrm>
          <a:off x="2519533" y="1501616"/>
          <a:ext cx="1780965" cy="20021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2"/>
              </a:solidFill>
            </a:rPr>
            <a:t>Konstruksi</a:t>
          </a:r>
          <a:r>
            <a:rPr lang="en-US" sz="2000" b="1" kern="1200" dirty="0" smtClean="0">
              <a:solidFill>
                <a:schemeClr val="bg2"/>
              </a:solidFill>
            </a:rPr>
            <a:t> Ide </a:t>
          </a:r>
          <a:r>
            <a:rPr lang="en-US" sz="2000" b="1" kern="1200" dirty="0" err="1" smtClean="0">
              <a:solidFill>
                <a:schemeClr val="bg2"/>
              </a:solidFill>
            </a:rPr>
            <a:t>Kreatif</a:t>
          </a:r>
          <a:r>
            <a:rPr lang="en-US" sz="2000" b="1" kern="1200" dirty="0" smtClean="0">
              <a:solidFill>
                <a:schemeClr val="bg2"/>
              </a:solidFill>
            </a:rPr>
            <a:t> </a:t>
          </a:r>
          <a:r>
            <a:rPr lang="en-US" sz="2000" b="1" kern="1200" dirty="0" err="1" smtClean="0">
              <a:solidFill>
                <a:schemeClr val="bg2"/>
              </a:solidFill>
            </a:rPr>
            <a:t>dan</a:t>
          </a:r>
          <a:r>
            <a:rPr lang="en-US" sz="2000" b="1" kern="1200" dirty="0" smtClean="0">
              <a:solidFill>
                <a:schemeClr val="bg2"/>
              </a:solidFill>
            </a:rPr>
            <a:t> Futuristic</a:t>
          </a:r>
          <a:endParaRPr lang="en-US" sz="2000" b="1" kern="1200" dirty="0">
            <a:solidFill>
              <a:schemeClr val="bg2"/>
            </a:solidFill>
          </a:endParaRPr>
        </a:p>
      </dsp:txBody>
      <dsp:txXfrm>
        <a:off x="2606473" y="1588556"/>
        <a:ext cx="1607085" cy="1828274"/>
      </dsp:txXfrm>
    </dsp:sp>
    <dsp:sp modelId="{E410CA34-480E-49C8-B845-8447E94CC1CD}">
      <dsp:nvSpPr>
        <dsp:cNvPr id="0" name=""/>
        <dsp:cNvSpPr/>
      </dsp:nvSpPr>
      <dsp:spPr>
        <a:xfrm>
          <a:off x="4559548" y="1501616"/>
          <a:ext cx="1780965" cy="20021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2"/>
              </a:solidFill>
            </a:rPr>
            <a:t>Proposal PKMKC</a:t>
          </a:r>
          <a:endParaRPr lang="en-US" sz="2000" b="1" kern="1200" dirty="0">
            <a:solidFill>
              <a:schemeClr val="bg2"/>
            </a:solidFill>
          </a:endParaRPr>
        </a:p>
      </dsp:txBody>
      <dsp:txXfrm>
        <a:off x="4646488" y="1588556"/>
        <a:ext cx="1607085" cy="1828274"/>
      </dsp:txXfrm>
    </dsp:sp>
    <dsp:sp modelId="{42D1A260-663A-4580-8530-27BD3CD1CF5A}">
      <dsp:nvSpPr>
        <dsp:cNvPr id="0" name=""/>
        <dsp:cNvSpPr/>
      </dsp:nvSpPr>
      <dsp:spPr>
        <a:xfrm>
          <a:off x="6599563" y="1501616"/>
          <a:ext cx="1780965" cy="20021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solidFill>
                <a:schemeClr val="bg2"/>
              </a:solidFill>
            </a:rPr>
            <a:t>Masyarakat</a:t>
          </a:r>
          <a:r>
            <a:rPr lang="en-US" sz="2000" b="1" kern="1200" dirty="0" smtClean="0">
              <a:solidFill>
                <a:schemeClr val="bg2"/>
              </a:solidFill>
            </a:rPr>
            <a:t>/</a:t>
          </a:r>
          <a:r>
            <a:rPr lang="en-US" sz="2000" b="1" kern="1200" dirty="0" err="1" smtClean="0">
              <a:solidFill>
                <a:schemeClr val="bg2"/>
              </a:solidFill>
            </a:rPr>
            <a:t>Industri</a:t>
          </a:r>
          <a:endParaRPr lang="en-US" sz="2000" b="1" kern="1200" dirty="0">
            <a:solidFill>
              <a:schemeClr val="bg2"/>
            </a:solidFill>
          </a:endParaRPr>
        </a:p>
      </dsp:txBody>
      <dsp:txXfrm>
        <a:off x="6686503" y="1588556"/>
        <a:ext cx="1607085" cy="182827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81750" y="8750300"/>
            <a:ext cx="406400" cy="301625"/>
          </a:xfrm>
          <a:prstGeom prst="rect">
            <a:avLst/>
          </a:prstGeom>
          <a:noFill/>
          <a:ln w="12700">
            <a:noFill/>
            <a:miter lim="800000"/>
          </a:ln>
          <a:effectLst/>
        </p:spPr>
        <p:txBody>
          <a:bodyPr wrap="none" lIns="90488" tIns="44450" rIns="90488" bIns="44450" anchor="ctr">
            <a:spAutoFit/>
          </a:bodyPr>
          <a:lstStyle/>
          <a:p>
            <a:pPr algn="r">
              <a:defRPr/>
            </a:pPr>
            <a:fld id="{D0027868-FE57-43CE-B5FC-1BCB555806FA}" type="slidenum">
              <a:rPr lang="en-US" sz="1400">
                <a:latin typeface="Book Antiqua" panose="02040602050305030304" pitchFamily="18" charset="0"/>
              </a:rPr>
              <a:t>‹#›</a:t>
            </a:fld>
            <a:endParaRPr lang="en-US" sz="1400">
              <a:latin typeface="Book Antiqua" panose="02040602050305030304" pitchFamily="18" charset="0"/>
            </a:endParaRPr>
          </a:p>
        </p:txBody>
      </p:sp>
    </p:spTree>
    <p:extLst>
      <p:ext uri="{BB962C8B-B14F-4D97-AF65-F5344CB8AC3E}">
        <p14:creationId xmlns:p14="http://schemas.microsoft.com/office/powerpoint/2010/main" val="3571183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ln>
          <a:effectLst/>
        </p:spPr>
        <p:txBody>
          <a:bodyPr vert="horz" wrap="square" lIns="90488" tIns="44450" rIns="90488" bIns="44450" numCol="1" anchor="t" anchorCtr="0" compatLnSpc="1"/>
          <a:lstStyle/>
          <a:p>
            <a:pPr lvl="0"/>
            <a:r>
              <a:rPr lang="en-US" noProof="0" smtClean="0"/>
              <a:t>Click to edit Master notes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36867"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ln>
        </p:spPr>
      </p:sp>
      <p:sp>
        <p:nvSpPr>
          <p:cNvPr id="2052" name="Rectangle 4"/>
          <p:cNvSpPr>
            <a:spLocks noChangeArrowheads="1"/>
          </p:cNvSpPr>
          <p:nvPr/>
        </p:nvSpPr>
        <p:spPr bwMode="auto">
          <a:xfrm>
            <a:off x="6381750" y="8750300"/>
            <a:ext cx="406400" cy="301625"/>
          </a:xfrm>
          <a:prstGeom prst="rect">
            <a:avLst/>
          </a:prstGeom>
          <a:noFill/>
          <a:ln w="12700">
            <a:noFill/>
            <a:miter lim="800000"/>
          </a:ln>
          <a:effectLst/>
        </p:spPr>
        <p:txBody>
          <a:bodyPr wrap="none" lIns="90488" tIns="44450" rIns="90488" bIns="44450" anchor="ctr">
            <a:spAutoFit/>
          </a:bodyPr>
          <a:lstStyle/>
          <a:p>
            <a:pPr algn="r">
              <a:defRPr/>
            </a:pPr>
            <a:fld id="{717E0C7A-A6D7-4C14-8BF0-4B4C41C2CA2C}" type="slidenum">
              <a:rPr lang="en-US" sz="1400">
                <a:latin typeface="Book Antiqua" panose="02040602050305030304" pitchFamily="18" charset="0"/>
              </a:rPr>
              <a:t>‹#›</a:t>
            </a:fld>
            <a:endParaRPr lang="en-US" sz="1400">
              <a:latin typeface="Book Antiqua" panose="02040602050305030304" pitchFamily="18" charset="0"/>
            </a:endParaRPr>
          </a:p>
        </p:txBody>
      </p:sp>
    </p:spTree>
    <p:extLst>
      <p:ext uri="{BB962C8B-B14F-4D97-AF65-F5344CB8AC3E}">
        <p14:creationId xmlns:p14="http://schemas.microsoft.com/office/powerpoint/2010/main" val="157292284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Book Antiqua" panose="0204060205030503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55944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5734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5910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7650" y="49213"/>
            <a:ext cx="2024063" cy="602138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520700" y="49213"/>
            <a:ext cx="5924550" cy="6021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9213"/>
            <a:ext cx="8081963" cy="814387"/>
          </a:xfrm>
        </p:spPr>
        <p:txBody>
          <a:bodyPr/>
          <a:lstStyle/>
          <a:p>
            <a:r>
              <a:rPr lang="en-US" smtClean="0"/>
              <a:t>Click to edit Master title style</a:t>
            </a:r>
            <a:endParaRPr lang="id-ID"/>
          </a:p>
        </p:txBody>
      </p:sp>
      <p:sp>
        <p:nvSpPr>
          <p:cNvPr id="3" name="Content Placeholder 2"/>
          <p:cNvSpPr>
            <a:spLocks noGrp="1"/>
          </p:cNvSpPr>
          <p:nvPr>
            <p:ph sz="half" idx="1"/>
          </p:nvPr>
        </p:nvSpPr>
        <p:spPr>
          <a:xfrm>
            <a:off x="520700" y="1065213"/>
            <a:ext cx="3973513" cy="5005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646613" y="1065213"/>
            <a:ext cx="3975100" cy="5005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49213"/>
            <a:ext cx="8081963" cy="814387"/>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520700" y="1065213"/>
            <a:ext cx="3973513" cy="5005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lipArt Placeholder 3"/>
          <p:cNvSpPr>
            <a:spLocks noGrp="1"/>
          </p:cNvSpPr>
          <p:nvPr>
            <p:ph type="clipArt" sz="half" idx="2"/>
          </p:nvPr>
        </p:nvSpPr>
        <p:spPr>
          <a:xfrm>
            <a:off x="4646613" y="1065213"/>
            <a:ext cx="3975100" cy="5005387"/>
          </a:xfrm>
        </p:spPr>
        <p:txBody>
          <a:bodyPr/>
          <a:lstStyle/>
          <a:p>
            <a:pPr lvl="0"/>
            <a:endParaRPr lang="id-ID" noProof="0" smtClean="0"/>
          </a:p>
        </p:txBody>
      </p:sp>
    </p:spTree>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9213"/>
            <a:ext cx="8081963" cy="814387"/>
          </a:xfrm>
        </p:spPr>
        <p:txBody>
          <a:bodyPr/>
          <a:lstStyle/>
          <a:p>
            <a:r>
              <a:rPr lang="en-US" smtClean="0"/>
              <a:t>Click to edit Master title style</a:t>
            </a:r>
            <a:endParaRPr lang="id-ID"/>
          </a:p>
        </p:txBody>
      </p:sp>
      <p:sp>
        <p:nvSpPr>
          <p:cNvPr id="3" name="Table Placeholder 2"/>
          <p:cNvSpPr>
            <a:spLocks noGrp="1"/>
          </p:cNvSpPr>
          <p:nvPr>
            <p:ph type="tbl" idx="1"/>
          </p:nvPr>
        </p:nvSpPr>
        <p:spPr>
          <a:xfrm>
            <a:off x="520700" y="1065213"/>
            <a:ext cx="8101013" cy="5005387"/>
          </a:xfrm>
        </p:spPr>
        <p:txBody>
          <a:bodyPr/>
          <a:lstStyle/>
          <a:p>
            <a:pPr lvl="0"/>
            <a:endParaRPr lang="id-ID" noProof="0" smtClean="0"/>
          </a:p>
        </p:txBody>
      </p:sp>
    </p:spTree>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9"/>
          <p:cNvSpPr>
            <a:spLocks noGrp="1"/>
          </p:cNvSpPr>
          <p:nvPr>
            <p:ph type="dt" sz="half" idx="10"/>
          </p:nvPr>
        </p:nvSpPr>
        <p:spPr>
          <a:xfrm>
            <a:off x="6477000" y="6416675"/>
            <a:ext cx="2133600" cy="365125"/>
          </a:xfrm>
          <a:prstGeom prst="rect">
            <a:avLst/>
          </a:prstGeom>
        </p:spPr>
        <p:txBody>
          <a:bodyPr/>
          <a:lstStyle>
            <a:lvl1pPr>
              <a:defRPr/>
            </a:lvl1pPr>
          </a:lstStyle>
          <a:p>
            <a:pPr>
              <a:defRPr/>
            </a:pPr>
            <a:fld id="{159F20B6-33DB-4E0A-86CF-0F767F4F13CE}" type="datetime1">
              <a:rPr lang="en-US" smtClean="0"/>
              <a:t>9/21/2017</a:t>
            </a:fld>
            <a:endParaRPr lang="id-ID" dirty="0"/>
          </a:p>
        </p:txBody>
      </p:sp>
      <p:sp>
        <p:nvSpPr>
          <p:cNvPr id="4" name="Footer Placeholder 21"/>
          <p:cNvSpPr>
            <a:spLocks noGrp="1"/>
          </p:cNvSpPr>
          <p:nvPr>
            <p:ph type="ftr" sz="quarter" idx="11"/>
          </p:nvPr>
        </p:nvSpPr>
        <p:spPr>
          <a:xfrm>
            <a:off x="914400" y="6416675"/>
            <a:ext cx="5562600" cy="365125"/>
          </a:xfrm>
          <a:prstGeom prst="rect">
            <a:avLst/>
          </a:prstGeom>
        </p:spPr>
        <p:txBody>
          <a:bodyPr/>
          <a:lstStyle>
            <a:lvl1pPr>
              <a:defRPr/>
            </a:lvl1pPr>
          </a:lstStyle>
          <a:p>
            <a:pPr>
              <a:defRPr/>
            </a:pPr>
            <a:endParaRPr lang="id-ID" dirty="0"/>
          </a:p>
        </p:txBody>
      </p:sp>
      <p:sp>
        <p:nvSpPr>
          <p:cNvPr id="5" name="Slide Number Placeholder 17"/>
          <p:cNvSpPr>
            <a:spLocks noGrp="1"/>
          </p:cNvSpPr>
          <p:nvPr>
            <p:ph type="sldNum" sz="quarter" idx="12"/>
          </p:nvPr>
        </p:nvSpPr>
        <p:spPr>
          <a:xfrm>
            <a:off x="8610600" y="6416675"/>
            <a:ext cx="457200" cy="365125"/>
          </a:xfrm>
          <a:prstGeom prst="rect">
            <a:avLst/>
          </a:prstGeom>
        </p:spPr>
        <p:txBody>
          <a:bodyPr/>
          <a:lstStyle>
            <a:lvl1pPr>
              <a:defRPr/>
            </a:lvl1pPr>
          </a:lstStyle>
          <a:p>
            <a:pPr>
              <a:defRPr/>
            </a:pPr>
            <a:fld id="{3742B61C-A0CD-4BA2-98E5-78BE60E5ED3B}" type="slidenum">
              <a:rPr lang="id-ID"/>
              <a:t>‹#›</a:t>
            </a:fld>
            <a:endParaRPr lang="id-ID"/>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520700" y="1065213"/>
            <a:ext cx="3973513" cy="5005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065213"/>
            <a:ext cx="3975100" cy="5005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grpSp>
        <p:nvGrpSpPr>
          <p:cNvPr id="1026" name="Group 2"/>
          <p:cNvGrpSpPr/>
          <p:nvPr/>
        </p:nvGrpSpPr>
        <p:grpSpPr bwMode="auto">
          <a:xfrm>
            <a:off x="590550" y="295275"/>
            <a:ext cx="8231188" cy="6183313"/>
            <a:chOff x="372" y="186"/>
            <a:chExt cx="5185" cy="3895"/>
          </a:xfrm>
        </p:grpSpPr>
        <p:grpSp>
          <p:nvGrpSpPr>
            <p:cNvPr id="1031" name="Group 3"/>
            <p:cNvGrpSpPr/>
            <p:nvPr/>
          </p:nvGrpSpPr>
          <p:grpSpPr bwMode="auto">
            <a:xfrm>
              <a:off x="372" y="186"/>
              <a:ext cx="5185" cy="919"/>
              <a:chOff x="372" y="186"/>
              <a:chExt cx="5185" cy="919"/>
            </a:xfrm>
          </p:grpSpPr>
          <p:sp>
            <p:nvSpPr>
              <p:cNvPr id="125956" name="Freeform 4"/>
              <p:cNvSpPr/>
              <p:nvPr/>
            </p:nvSpPr>
            <p:spPr bwMode="auto">
              <a:xfrm>
                <a:off x="372" y="192"/>
                <a:ext cx="86" cy="913"/>
              </a:xfrm>
              <a:custGeom>
                <a:avLst/>
                <a:gdLst/>
                <a:ahLst/>
                <a:cxnLst>
                  <a:cxn ang="0">
                    <a:pos x="0" y="0"/>
                  </a:cxn>
                  <a:cxn ang="0">
                    <a:pos x="85" y="96"/>
                  </a:cxn>
                  <a:cxn ang="0">
                    <a:pos x="85" y="816"/>
                  </a:cxn>
                  <a:cxn ang="0">
                    <a:pos x="0" y="912"/>
                  </a:cxn>
                  <a:cxn ang="0">
                    <a:pos x="0" y="0"/>
                  </a:cxn>
                </a:cxnLst>
                <a:rect l="0" t="0" r="r" b="b"/>
                <a:pathLst>
                  <a:path w="86" h="913">
                    <a:moveTo>
                      <a:pt x="0" y="0"/>
                    </a:moveTo>
                    <a:lnTo>
                      <a:pt x="85" y="96"/>
                    </a:lnTo>
                    <a:lnTo>
                      <a:pt x="85" y="816"/>
                    </a:lnTo>
                    <a:lnTo>
                      <a:pt x="0" y="912"/>
                    </a:lnTo>
                    <a:lnTo>
                      <a:pt x="0" y="0"/>
                    </a:lnTo>
                  </a:path>
                </a:pathLst>
              </a:custGeom>
              <a:noFill/>
              <a:ln w="12700" cap="rnd" cmpd="sng">
                <a:noFill/>
                <a:prstDash val="solid"/>
                <a:round/>
                <a:headEnd type="none" w="med" len="med"/>
                <a:tailEnd type="none" w="med" len="med"/>
              </a:ln>
              <a:effectLst/>
            </p:spPr>
            <p:txBody>
              <a:bodyPr/>
              <a:lstStyle/>
              <a:p>
                <a:pPr>
                  <a:defRPr/>
                </a:pPr>
                <a:endParaRPr lang="id-ID"/>
              </a:p>
            </p:txBody>
          </p:sp>
          <p:sp>
            <p:nvSpPr>
              <p:cNvPr id="125957" name="Freeform 5"/>
              <p:cNvSpPr/>
              <p:nvPr/>
            </p:nvSpPr>
            <p:spPr bwMode="auto">
              <a:xfrm>
                <a:off x="5470" y="186"/>
                <a:ext cx="87" cy="910"/>
              </a:xfrm>
              <a:custGeom>
                <a:avLst/>
                <a:gdLst/>
                <a:ahLst/>
                <a:cxnLst>
                  <a:cxn ang="0">
                    <a:pos x="86" y="0"/>
                  </a:cxn>
                  <a:cxn ang="0">
                    <a:pos x="0" y="93"/>
                  </a:cxn>
                  <a:cxn ang="0">
                    <a:pos x="0" y="813"/>
                  </a:cxn>
                  <a:cxn ang="0">
                    <a:pos x="86" y="909"/>
                  </a:cxn>
                  <a:cxn ang="0">
                    <a:pos x="86" y="0"/>
                  </a:cxn>
                </a:cxnLst>
                <a:rect l="0" t="0" r="r" b="b"/>
                <a:pathLst>
                  <a:path w="87" h="910">
                    <a:moveTo>
                      <a:pt x="86" y="0"/>
                    </a:moveTo>
                    <a:lnTo>
                      <a:pt x="0" y="93"/>
                    </a:lnTo>
                    <a:lnTo>
                      <a:pt x="0" y="813"/>
                    </a:lnTo>
                    <a:lnTo>
                      <a:pt x="86" y="909"/>
                    </a:lnTo>
                    <a:lnTo>
                      <a:pt x="86" y="0"/>
                    </a:lnTo>
                  </a:path>
                </a:pathLst>
              </a:custGeom>
              <a:noFill/>
              <a:ln w="12700" cap="rnd" cmpd="sng">
                <a:noFill/>
                <a:prstDash val="solid"/>
                <a:round/>
                <a:headEnd type="none" w="med" len="med"/>
                <a:tailEnd type="none" w="med" len="med"/>
              </a:ln>
              <a:effectLst/>
            </p:spPr>
            <p:txBody>
              <a:bodyPr/>
              <a:lstStyle/>
              <a:p>
                <a:pPr>
                  <a:defRPr/>
                </a:pPr>
                <a:endParaRPr lang="id-ID"/>
              </a:p>
            </p:txBody>
          </p:sp>
          <p:sp>
            <p:nvSpPr>
              <p:cNvPr id="125958" name="Freeform 6"/>
              <p:cNvSpPr/>
              <p:nvPr/>
            </p:nvSpPr>
            <p:spPr bwMode="auto">
              <a:xfrm>
                <a:off x="372" y="189"/>
                <a:ext cx="5185" cy="103"/>
              </a:xfrm>
              <a:custGeom>
                <a:avLst/>
                <a:gdLst/>
                <a:ahLst/>
                <a:cxnLst>
                  <a:cxn ang="0">
                    <a:pos x="0" y="0"/>
                  </a:cxn>
                  <a:cxn ang="0">
                    <a:pos x="5184" y="3"/>
                  </a:cxn>
                  <a:cxn ang="0">
                    <a:pos x="5093" y="102"/>
                  </a:cxn>
                  <a:cxn ang="0">
                    <a:pos x="88" y="102"/>
                  </a:cxn>
                  <a:cxn ang="0">
                    <a:pos x="0" y="0"/>
                  </a:cxn>
                </a:cxnLst>
                <a:rect l="0" t="0" r="r" b="b"/>
                <a:pathLst>
                  <a:path w="5185" h="103">
                    <a:moveTo>
                      <a:pt x="0" y="0"/>
                    </a:moveTo>
                    <a:lnTo>
                      <a:pt x="5184" y="3"/>
                    </a:lnTo>
                    <a:lnTo>
                      <a:pt x="5093" y="102"/>
                    </a:lnTo>
                    <a:lnTo>
                      <a:pt x="88" y="102"/>
                    </a:lnTo>
                    <a:lnTo>
                      <a:pt x="0" y="0"/>
                    </a:lnTo>
                  </a:path>
                </a:pathLst>
              </a:custGeom>
              <a:noFill/>
              <a:ln w="12700" cap="rnd" cmpd="sng">
                <a:noFill/>
                <a:prstDash val="solid"/>
                <a:round/>
                <a:headEnd type="none" w="med" len="med"/>
                <a:tailEnd type="none" w="med" len="med"/>
              </a:ln>
              <a:effectLst/>
            </p:spPr>
            <p:txBody>
              <a:bodyPr/>
              <a:lstStyle/>
              <a:p>
                <a:pPr>
                  <a:defRPr/>
                </a:pPr>
                <a:endParaRPr lang="id-ID"/>
              </a:p>
            </p:txBody>
          </p:sp>
        </p:grpSp>
        <p:grpSp>
          <p:nvGrpSpPr>
            <p:cNvPr id="1032" name="Group 7"/>
            <p:cNvGrpSpPr/>
            <p:nvPr/>
          </p:nvGrpSpPr>
          <p:grpSpPr bwMode="auto">
            <a:xfrm>
              <a:off x="372" y="291"/>
              <a:ext cx="5185" cy="3790"/>
              <a:chOff x="372" y="291"/>
              <a:chExt cx="5185" cy="3790"/>
            </a:xfrm>
          </p:grpSpPr>
          <p:sp>
            <p:nvSpPr>
              <p:cNvPr id="125960" name="Freeform 8"/>
              <p:cNvSpPr/>
              <p:nvPr/>
            </p:nvSpPr>
            <p:spPr bwMode="auto">
              <a:xfrm>
                <a:off x="372" y="807"/>
                <a:ext cx="79" cy="3274"/>
              </a:xfrm>
              <a:custGeom>
                <a:avLst/>
                <a:gdLst/>
                <a:ahLst/>
                <a:cxnLst>
                  <a:cxn ang="0">
                    <a:pos x="0" y="0"/>
                  </a:cxn>
                  <a:cxn ang="0">
                    <a:pos x="78" y="107"/>
                  </a:cxn>
                  <a:cxn ang="0">
                    <a:pos x="78" y="3166"/>
                  </a:cxn>
                  <a:cxn ang="0">
                    <a:pos x="0" y="3273"/>
                  </a:cxn>
                  <a:cxn ang="0">
                    <a:pos x="0" y="0"/>
                  </a:cxn>
                </a:cxnLst>
                <a:rect l="0" t="0" r="r" b="b"/>
                <a:pathLst>
                  <a:path w="79" h="3274">
                    <a:moveTo>
                      <a:pt x="0" y="0"/>
                    </a:moveTo>
                    <a:lnTo>
                      <a:pt x="78" y="107"/>
                    </a:lnTo>
                    <a:lnTo>
                      <a:pt x="78" y="3166"/>
                    </a:lnTo>
                    <a:lnTo>
                      <a:pt x="0" y="3273"/>
                    </a:lnTo>
                    <a:lnTo>
                      <a:pt x="0" y="0"/>
                    </a:lnTo>
                  </a:path>
                </a:pathLst>
              </a:custGeom>
              <a:noFill/>
              <a:ln w="12700" cap="rnd" cmpd="sng">
                <a:noFill/>
                <a:prstDash val="solid"/>
                <a:round/>
                <a:headEnd type="none" w="med" len="med"/>
                <a:tailEnd type="none" w="med" len="med"/>
              </a:ln>
              <a:effectLst/>
            </p:spPr>
            <p:txBody>
              <a:bodyPr/>
              <a:lstStyle/>
              <a:p>
                <a:pPr>
                  <a:defRPr/>
                </a:pPr>
                <a:endParaRPr lang="id-ID"/>
              </a:p>
            </p:txBody>
          </p:sp>
          <p:sp>
            <p:nvSpPr>
              <p:cNvPr id="125961" name="Freeform 9"/>
              <p:cNvSpPr/>
              <p:nvPr/>
            </p:nvSpPr>
            <p:spPr bwMode="auto">
              <a:xfrm>
                <a:off x="5470" y="747"/>
                <a:ext cx="84" cy="3325"/>
              </a:xfrm>
              <a:custGeom>
                <a:avLst/>
                <a:gdLst/>
                <a:ahLst/>
                <a:cxnLst>
                  <a:cxn ang="0">
                    <a:pos x="83" y="0"/>
                  </a:cxn>
                  <a:cxn ang="0">
                    <a:pos x="3" y="109"/>
                  </a:cxn>
                  <a:cxn ang="0">
                    <a:pos x="0" y="3233"/>
                  </a:cxn>
                  <a:cxn ang="0">
                    <a:pos x="83" y="3324"/>
                  </a:cxn>
                  <a:cxn ang="0">
                    <a:pos x="83" y="0"/>
                  </a:cxn>
                </a:cxnLst>
                <a:rect l="0" t="0" r="r" b="b"/>
                <a:pathLst>
                  <a:path w="84" h="3325">
                    <a:moveTo>
                      <a:pt x="83" y="0"/>
                    </a:moveTo>
                    <a:lnTo>
                      <a:pt x="3" y="109"/>
                    </a:lnTo>
                    <a:lnTo>
                      <a:pt x="0" y="3233"/>
                    </a:lnTo>
                    <a:lnTo>
                      <a:pt x="83" y="3324"/>
                    </a:lnTo>
                    <a:lnTo>
                      <a:pt x="83" y="0"/>
                    </a:lnTo>
                  </a:path>
                </a:pathLst>
              </a:custGeom>
              <a:noFill/>
              <a:ln w="12700" cap="rnd" cmpd="sng">
                <a:noFill/>
                <a:prstDash val="solid"/>
                <a:round/>
                <a:headEnd type="none" w="med" len="med"/>
                <a:tailEnd type="none" w="med" len="med"/>
              </a:ln>
              <a:effectLst/>
            </p:spPr>
            <p:txBody>
              <a:bodyPr/>
              <a:lstStyle/>
              <a:p>
                <a:pPr>
                  <a:defRPr/>
                </a:pPr>
                <a:endParaRPr lang="id-ID"/>
              </a:p>
            </p:txBody>
          </p:sp>
          <p:sp>
            <p:nvSpPr>
              <p:cNvPr id="125962" name="Freeform 10"/>
              <p:cNvSpPr/>
              <p:nvPr/>
            </p:nvSpPr>
            <p:spPr bwMode="auto">
              <a:xfrm>
                <a:off x="372" y="3984"/>
                <a:ext cx="5185" cy="88"/>
              </a:xfrm>
              <a:custGeom>
                <a:avLst/>
                <a:gdLst/>
                <a:ahLst/>
                <a:cxnLst>
                  <a:cxn ang="0">
                    <a:pos x="0" y="87"/>
                  </a:cxn>
                  <a:cxn ang="0">
                    <a:pos x="5184" y="87"/>
                  </a:cxn>
                  <a:cxn ang="0">
                    <a:pos x="5095" y="0"/>
                  </a:cxn>
                  <a:cxn ang="0">
                    <a:pos x="89" y="0"/>
                  </a:cxn>
                  <a:cxn ang="0">
                    <a:pos x="0" y="87"/>
                  </a:cxn>
                </a:cxnLst>
                <a:rect l="0" t="0" r="r" b="b"/>
                <a:pathLst>
                  <a:path w="5185" h="88">
                    <a:moveTo>
                      <a:pt x="0" y="87"/>
                    </a:moveTo>
                    <a:lnTo>
                      <a:pt x="5184" y="87"/>
                    </a:lnTo>
                    <a:lnTo>
                      <a:pt x="5095" y="0"/>
                    </a:lnTo>
                    <a:lnTo>
                      <a:pt x="89" y="0"/>
                    </a:lnTo>
                    <a:lnTo>
                      <a:pt x="0" y="87"/>
                    </a:lnTo>
                  </a:path>
                </a:pathLst>
              </a:custGeom>
              <a:noFill/>
              <a:ln w="12700" cap="rnd" cmpd="sng">
                <a:noFill/>
                <a:prstDash val="solid"/>
                <a:round/>
                <a:headEnd type="none" w="med" len="med"/>
                <a:tailEnd type="none" w="med" len="med"/>
              </a:ln>
              <a:effectLst/>
            </p:spPr>
            <p:txBody>
              <a:bodyPr/>
              <a:lstStyle/>
              <a:p>
                <a:pPr>
                  <a:defRPr/>
                </a:pPr>
                <a:endParaRPr lang="id-ID"/>
              </a:p>
            </p:txBody>
          </p:sp>
          <p:sp>
            <p:nvSpPr>
              <p:cNvPr id="125963" name="Rectangle 11"/>
              <p:cNvSpPr>
                <a:spLocks noChangeArrowheads="1"/>
              </p:cNvSpPr>
              <p:nvPr/>
            </p:nvSpPr>
            <p:spPr bwMode="auto">
              <a:xfrm>
                <a:off x="457" y="291"/>
                <a:ext cx="5013" cy="3690"/>
              </a:xfrm>
              <a:prstGeom prst="rect">
                <a:avLst/>
              </a:prstGeom>
              <a:noFill/>
              <a:ln w="12700">
                <a:noFill/>
                <a:miter lim="800000"/>
              </a:ln>
              <a:effectLst/>
            </p:spPr>
            <p:txBody>
              <a:bodyPr wrap="none" anchor="ctr"/>
              <a:lstStyle/>
              <a:p>
                <a:pPr>
                  <a:defRPr/>
                </a:pPr>
                <a:endParaRPr lang="id-ID"/>
              </a:p>
            </p:txBody>
          </p:sp>
        </p:grpSp>
      </p:grpSp>
      <p:sp>
        <p:nvSpPr>
          <p:cNvPr id="125964" name="Rectangle 12"/>
          <p:cNvSpPr>
            <a:spLocks noGrp="1" noChangeArrowheads="1"/>
          </p:cNvSpPr>
          <p:nvPr>
            <p:ph type="title"/>
          </p:nvPr>
        </p:nvSpPr>
        <p:spPr bwMode="auto">
          <a:xfrm>
            <a:off x="533400" y="49213"/>
            <a:ext cx="8081963" cy="814387"/>
          </a:xfrm>
          <a:prstGeom prst="rect">
            <a:avLst/>
          </a:prstGeom>
          <a:noFill/>
          <a:ln w="12700">
            <a:noFill/>
            <a:miter lim="800000"/>
          </a:ln>
          <a:effectLst/>
        </p:spPr>
        <p:txBody>
          <a:bodyPr vert="horz" wrap="square" lIns="90488" tIns="44450" rIns="90488" bIns="44450" numCol="1" anchor="ctr" anchorCtr="0" compatLnSpc="1"/>
          <a:lstStyle/>
          <a:p>
            <a:pPr lvl="0"/>
            <a:r>
              <a:rPr lang="en-US" smtClean="0"/>
              <a:t>Click to Edit Master Title Style</a:t>
            </a:r>
          </a:p>
        </p:txBody>
      </p:sp>
      <p:sp>
        <p:nvSpPr>
          <p:cNvPr id="125965" name="Rectangle 13"/>
          <p:cNvSpPr>
            <a:spLocks noGrp="1" noChangeArrowheads="1"/>
          </p:cNvSpPr>
          <p:nvPr>
            <p:ph type="body" idx="1"/>
          </p:nvPr>
        </p:nvSpPr>
        <p:spPr bwMode="auto">
          <a:xfrm>
            <a:off x="520700" y="1065213"/>
            <a:ext cx="8101013" cy="5005387"/>
          </a:xfrm>
          <a:prstGeom prst="rect">
            <a:avLst/>
          </a:prstGeom>
          <a:noFill/>
          <a:ln w="12700">
            <a:noFill/>
            <a:miter lim="800000"/>
          </a:ln>
          <a:effectLst/>
        </p:spPr>
        <p:txBody>
          <a:bodyPr vert="horz" wrap="square" lIns="90488" tIns="44450" rIns="90488" bIns="44450" numCol="1" anchor="t" anchorCtr="0" compatLnSpc="1"/>
          <a:lstStyle/>
          <a:p>
            <a:pPr lvl="0"/>
            <a:r>
              <a:rPr lang="en-US" smtClean="0"/>
              <a:t>Click to edit Master text styles</a:t>
            </a:r>
          </a:p>
          <a:p>
            <a:pPr lvl="1"/>
            <a:r>
              <a:rPr lang="en-US" smtClean="0"/>
              <a:t>Second Level</a:t>
            </a:r>
          </a:p>
          <a:p>
            <a:pPr lvl="2"/>
            <a:r>
              <a:rPr lang="en-US" smtClean="0"/>
              <a:t>Third Level</a:t>
            </a:r>
          </a:p>
        </p:txBody>
      </p:sp>
      <p:sp>
        <p:nvSpPr>
          <p:cNvPr id="125966" name="Rectangle 14"/>
          <p:cNvSpPr>
            <a:spLocks noChangeArrowheads="1"/>
          </p:cNvSpPr>
          <p:nvPr/>
        </p:nvSpPr>
        <p:spPr bwMode="auto">
          <a:xfrm>
            <a:off x="8329613" y="6443663"/>
            <a:ext cx="520700" cy="333375"/>
          </a:xfrm>
          <a:prstGeom prst="rect">
            <a:avLst/>
          </a:prstGeom>
          <a:noFill/>
          <a:ln w="12700">
            <a:noFill/>
            <a:miter lim="800000"/>
          </a:ln>
          <a:effectLst>
            <a:outerShdw dist="17961" dir="2700000" algn="ctr" rotWithShape="0">
              <a:srgbClr val="000000"/>
            </a:outerShdw>
          </a:effectLst>
        </p:spPr>
        <p:txBody>
          <a:bodyPr wrap="none" lIns="90488" tIns="44450" rIns="90488" bIns="44450">
            <a:spAutoFit/>
          </a:bodyPr>
          <a:lstStyle/>
          <a:p>
            <a:pPr>
              <a:defRPr/>
            </a:pPr>
            <a:r>
              <a:rPr lang="en-US" sz="1600" b="1" i="1">
                <a:solidFill>
                  <a:srgbClr val="FFFFFF"/>
                </a:solidFill>
                <a:latin typeface="Times New Roman" panose="02020603050405020304" pitchFamily="18" charset="0"/>
              </a:rPr>
              <a:t>  </a:t>
            </a:r>
            <a:fld id="{862D9599-429C-44E4-AF4B-3F0A5C9EA0DD}" type="slidenum">
              <a:rPr lang="en-US" sz="1600" b="1" i="1">
                <a:solidFill>
                  <a:srgbClr val="FFFFFF"/>
                </a:solidFill>
                <a:latin typeface="Times New Roman" panose="02020603050405020304" pitchFamily="18" charset="0"/>
              </a:rPr>
              <a:t>‹#›</a:t>
            </a:fld>
            <a:endParaRPr lang="en-US" sz="1600" b="1" i="1">
              <a:solidFill>
                <a:srgbClr val="FFFFFF"/>
              </a:solidFill>
              <a:latin typeface="Times New Roman" panose="02020603050405020304" pitchFamily="18" charset="0"/>
            </a:endParaRPr>
          </a:p>
        </p:txBody>
      </p:sp>
      <p:sp>
        <p:nvSpPr>
          <p:cNvPr id="125967" name="Rectangle 15"/>
          <p:cNvSpPr>
            <a:spLocks noChangeArrowheads="1"/>
          </p:cNvSpPr>
          <p:nvPr/>
        </p:nvSpPr>
        <p:spPr bwMode="auto">
          <a:xfrm>
            <a:off x="7934325" y="6205538"/>
            <a:ext cx="831850" cy="577850"/>
          </a:xfrm>
          <a:prstGeom prst="rect">
            <a:avLst/>
          </a:prstGeom>
          <a:noFill/>
          <a:ln w="12700">
            <a:noFill/>
            <a:miter lim="800000"/>
          </a:ln>
          <a:effectLst>
            <a:outerShdw dist="17961" dir="2700000" algn="ctr" rotWithShape="0">
              <a:srgbClr val="000000"/>
            </a:outerShdw>
          </a:effectLst>
        </p:spPr>
        <p:txBody>
          <a:bodyPr lIns="90488" tIns="44450" rIns="90488" bIns="44450">
            <a:spAutoFit/>
          </a:bodyPr>
          <a:lstStyle/>
          <a:p>
            <a:pPr>
              <a:defRPr/>
            </a:pPr>
            <a:r>
              <a:rPr lang="en-US" sz="1600" b="1" i="1">
                <a:solidFill>
                  <a:srgbClr val="FFFFFF"/>
                </a:solidFill>
                <a:latin typeface="Times New Roman" panose="02020603050405020304" pitchFamily="18" charset="0"/>
              </a:rPr>
              <a:t>            Slide</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zoom/>
  </p:transition>
  <p:hf sldNum="0" hdr="0" ftr="0"/>
  <p:txStyles>
    <p:titleStyle>
      <a:lvl1pPr algn="ctr" rtl="0" eaLnBrk="0" fontAlgn="base" hangingPunct="0">
        <a:spcBef>
          <a:spcPct val="0"/>
        </a:spcBef>
        <a:spcAft>
          <a:spcPct val="0"/>
        </a:spcAft>
        <a:defRPr sz="28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a:solidFill>
            <a:schemeClr val="tx2"/>
          </a:solidFill>
          <a:effectLst>
            <a:outerShdw blurRad="38100" dist="38100" dir="2700000" algn="tl">
              <a:srgbClr val="000000"/>
            </a:outerShdw>
          </a:effectLst>
          <a:latin typeface="Book Antiqua" panose="02040602050305030304" pitchFamily="18" charset="0"/>
        </a:defRPr>
      </a:lvl2pPr>
      <a:lvl3pPr algn="ctr" rtl="0" eaLnBrk="0" fontAlgn="base" hangingPunct="0">
        <a:spcBef>
          <a:spcPct val="0"/>
        </a:spcBef>
        <a:spcAft>
          <a:spcPct val="0"/>
        </a:spcAft>
        <a:defRPr sz="2800">
          <a:solidFill>
            <a:schemeClr val="tx2"/>
          </a:solidFill>
          <a:effectLst>
            <a:outerShdw blurRad="38100" dist="38100" dir="2700000" algn="tl">
              <a:srgbClr val="000000"/>
            </a:outerShdw>
          </a:effectLst>
          <a:latin typeface="Book Antiqua" panose="02040602050305030304" pitchFamily="18" charset="0"/>
        </a:defRPr>
      </a:lvl3pPr>
      <a:lvl4pPr algn="ctr" rtl="0" eaLnBrk="0" fontAlgn="base" hangingPunct="0">
        <a:spcBef>
          <a:spcPct val="0"/>
        </a:spcBef>
        <a:spcAft>
          <a:spcPct val="0"/>
        </a:spcAft>
        <a:defRPr sz="2800">
          <a:solidFill>
            <a:schemeClr val="tx2"/>
          </a:solidFill>
          <a:effectLst>
            <a:outerShdw blurRad="38100" dist="38100" dir="2700000" algn="tl">
              <a:srgbClr val="000000"/>
            </a:outerShdw>
          </a:effectLst>
          <a:latin typeface="Book Antiqua" panose="02040602050305030304" pitchFamily="18" charset="0"/>
        </a:defRPr>
      </a:lvl4pPr>
      <a:lvl5pPr algn="ctr" rtl="0" eaLnBrk="0" fontAlgn="base" hangingPunct="0">
        <a:spcBef>
          <a:spcPct val="0"/>
        </a:spcBef>
        <a:spcAft>
          <a:spcPct val="0"/>
        </a:spcAft>
        <a:defRPr sz="2800">
          <a:solidFill>
            <a:schemeClr val="tx2"/>
          </a:solidFill>
          <a:effectLst>
            <a:outerShdw blurRad="38100" dist="38100" dir="2700000" algn="tl">
              <a:srgbClr val="000000"/>
            </a:outerShdw>
          </a:effectLst>
          <a:latin typeface="Book Antiqua" panose="02040602050305030304" pitchFamily="18" charset="0"/>
        </a:defRPr>
      </a:lvl5pPr>
      <a:lvl6pPr marL="457200" algn="ctr" rtl="0" eaLnBrk="0" fontAlgn="base" hangingPunct="0">
        <a:spcBef>
          <a:spcPct val="0"/>
        </a:spcBef>
        <a:spcAft>
          <a:spcPct val="0"/>
        </a:spcAft>
        <a:defRPr sz="2800">
          <a:solidFill>
            <a:schemeClr val="tx2"/>
          </a:solidFill>
          <a:effectLst>
            <a:outerShdw blurRad="38100" dist="38100" dir="2700000" algn="tl">
              <a:srgbClr val="000000"/>
            </a:outerShdw>
          </a:effectLst>
          <a:latin typeface="Book Antiqua" panose="02040602050305030304" pitchFamily="18" charset="0"/>
        </a:defRPr>
      </a:lvl6pPr>
      <a:lvl7pPr marL="914400" algn="ctr" rtl="0" eaLnBrk="0" fontAlgn="base" hangingPunct="0">
        <a:spcBef>
          <a:spcPct val="0"/>
        </a:spcBef>
        <a:spcAft>
          <a:spcPct val="0"/>
        </a:spcAft>
        <a:defRPr sz="2800">
          <a:solidFill>
            <a:schemeClr val="tx2"/>
          </a:solidFill>
          <a:effectLst>
            <a:outerShdw blurRad="38100" dist="38100" dir="2700000" algn="tl">
              <a:srgbClr val="000000"/>
            </a:outerShdw>
          </a:effectLst>
          <a:latin typeface="Book Antiqua" panose="02040602050305030304" pitchFamily="18" charset="0"/>
        </a:defRPr>
      </a:lvl7pPr>
      <a:lvl8pPr marL="1371600" algn="ctr" rtl="0" eaLnBrk="0" fontAlgn="base" hangingPunct="0">
        <a:spcBef>
          <a:spcPct val="0"/>
        </a:spcBef>
        <a:spcAft>
          <a:spcPct val="0"/>
        </a:spcAft>
        <a:defRPr sz="2800">
          <a:solidFill>
            <a:schemeClr val="tx2"/>
          </a:solidFill>
          <a:effectLst>
            <a:outerShdw blurRad="38100" dist="38100" dir="2700000" algn="tl">
              <a:srgbClr val="000000"/>
            </a:outerShdw>
          </a:effectLst>
          <a:latin typeface="Book Antiqua" panose="02040602050305030304" pitchFamily="18" charset="0"/>
        </a:defRPr>
      </a:lvl8pPr>
      <a:lvl9pPr marL="1828800" algn="ctr" rtl="0" eaLnBrk="0" fontAlgn="base" hangingPunct="0">
        <a:spcBef>
          <a:spcPct val="0"/>
        </a:spcBef>
        <a:spcAft>
          <a:spcPct val="0"/>
        </a:spcAft>
        <a:defRPr sz="2800">
          <a:solidFill>
            <a:schemeClr val="tx2"/>
          </a:solidFill>
          <a:effectLst>
            <a:outerShdw blurRad="38100" dist="38100" dir="2700000" algn="tl">
              <a:srgbClr val="000000"/>
            </a:outerShdw>
          </a:effectLst>
          <a:latin typeface="Book Antiqua" panose="0204060205030503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2400">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400">
          <a:solidFill>
            <a:srgbClr val="FFFFFF"/>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40000"/>
        <a:buFont typeface="Wingdings" panose="05000000000000000000" pitchFamily="2" charset="2"/>
        <a:buChar char="u"/>
        <a:defRPr sz="2400">
          <a:solidFill>
            <a:srgbClr val="FFFFFF"/>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sz="4800" dirty="0" smtClean="0"/>
              <a:t> </a:t>
            </a:r>
            <a:r>
              <a:rPr lang="id-ID" sz="4800" b="1" dirty="0" smtClean="0"/>
              <a:t>P</a:t>
            </a:r>
            <a:r>
              <a:rPr lang="en-US" sz="4800" b="1" dirty="0" err="1" smtClean="0"/>
              <a:t>rogram</a:t>
            </a:r>
            <a:r>
              <a:rPr lang="en-US" sz="4800" b="1" dirty="0" smtClean="0"/>
              <a:t> </a:t>
            </a:r>
            <a:r>
              <a:rPr lang="id-ID" sz="4800" b="1" dirty="0" smtClean="0"/>
              <a:t>K</a:t>
            </a:r>
            <a:r>
              <a:rPr lang="en-US" sz="4800" b="1" dirty="0" err="1" smtClean="0"/>
              <a:t>reatifitas</a:t>
            </a:r>
            <a:r>
              <a:rPr lang="en-US" sz="4800" b="1" dirty="0" smtClean="0"/>
              <a:t> </a:t>
            </a:r>
            <a:r>
              <a:rPr lang="id-ID" sz="4800" b="1" dirty="0" smtClean="0"/>
              <a:t>M</a:t>
            </a:r>
            <a:r>
              <a:rPr lang="en-US" sz="4800" b="1" dirty="0" err="1" smtClean="0"/>
              <a:t>ahasiswa</a:t>
            </a:r>
            <a:r>
              <a:rPr lang="en-US" sz="4800" b="1" dirty="0" smtClean="0"/>
              <a:t> </a:t>
            </a:r>
            <a:r>
              <a:rPr lang="id-ID" sz="4800" b="1" dirty="0" smtClean="0"/>
              <a:t>K</a:t>
            </a:r>
            <a:r>
              <a:rPr lang="en-US" sz="4800" b="1" dirty="0" err="1" smtClean="0"/>
              <a:t>arsa</a:t>
            </a:r>
            <a:r>
              <a:rPr lang="en-US" sz="4800" b="1" dirty="0" smtClean="0"/>
              <a:t> </a:t>
            </a:r>
            <a:r>
              <a:rPr lang="id-ID" sz="4800" b="1" dirty="0" smtClean="0"/>
              <a:t>C</a:t>
            </a:r>
            <a:r>
              <a:rPr lang="en-US" sz="4800" b="1" dirty="0" err="1" smtClean="0"/>
              <a:t>ipta</a:t>
            </a:r>
            <a:r>
              <a:rPr lang="id-ID" sz="4800" b="1" dirty="0" smtClean="0"/>
              <a:t> </a:t>
            </a:r>
            <a:r>
              <a:rPr lang="id-ID" sz="8000" dirty="0" smtClean="0"/>
              <a:t/>
            </a:r>
            <a:br>
              <a:rPr lang="id-ID" sz="8000" dirty="0" smtClean="0"/>
            </a:br>
            <a:endParaRPr lang="en-US" altLang="id-ID" dirty="0" smtClean="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 name="Shape 1005"/>
          <p:cNvSpPr>
            <a:spLocks noGrp="1"/>
          </p:cNvSpPr>
          <p:nvPr>
            <p:ph type="title"/>
          </p:nvPr>
        </p:nvSpPr>
        <p:spPr>
          <a:xfrm>
            <a:off x="990600" y="122237"/>
            <a:ext cx="6705600" cy="563563"/>
          </a:xfrm>
          <a:prstGeom prst="rect">
            <a:avLst/>
          </a:prstGeom>
        </p:spPr>
        <p:txBody>
          <a:bodyPr/>
          <a:lstStyle/>
          <a:p>
            <a:r>
              <a:t>Halaman Sampul / Cover</a:t>
            </a:r>
          </a:p>
        </p:txBody>
      </p:sp>
      <p:sp>
        <p:nvSpPr>
          <p:cNvPr id="1006" name="Shape 1006"/>
          <p:cNvSpPr/>
          <p:nvPr/>
        </p:nvSpPr>
        <p:spPr>
          <a:xfrm>
            <a:off x="1" y="6529389"/>
            <a:ext cx="9144001" cy="398463"/>
          </a:xfrm>
          <a:prstGeom prst="roundRect">
            <a:avLst>
              <a:gd name="adj" fmla="val 16667"/>
            </a:avLst>
          </a:prstGeom>
          <a:gradFill>
            <a:gsLst>
              <a:gs pos="0">
                <a:srgbClr val="CCCCFF"/>
              </a:gs>
              <a:gs pos="100000">
                <a:srgbClr val="0000FF"/>
              </a:gs>
            </a:gsLst>
            <a:lin ang="18900000"/>
          </a:gradFill>
          <a:ln w="12700">
            <a:miter lim="400000"/>
          </a:ln>
        </p:spPr>
        <p:txBody>
          <a:bodyPr lIns="45719" rIns="45719" anchor="ctr"/>
          <a:lstStyle/>
          <a:p>
            <a:pPr>
              <a:defRPr>
                <a:latin typeface="Arial" panose="020B0604020202020204"/>
                <a:ea typeface="Arial" panose="020B0604020202020204"/>
                <a:cs typeface="Arial" panose="020B0604020202020204"/>
                <a:sym typeface="Arial" panose="020B0604020202020204"/>
              </a:defRPr>
            </a:pPr>
            <a:endParaRPr/>
          </a:p>
        </p:txBody>
      </p:sp>
      <p:sp>
        <p:nvSpPr>
          <p:cNvPr id="1007" name="Shape 1007"/>
          <p:cNvSpPr/>
          <p:nvPr/>
        </p:nvSpPr>
        <p:spPr>
          <a:xfrm>
            <a:off x="7596188" y="6384926"/>
            <a:ext cx="1223964" cy="5492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chemeClr val="accent3">
              <a:lumOff val="44000"/>
              <a:alpha val="49019"/>
            </a:schemeClr>
          </a:solidFill>
          <a:ln w="12700">
            <a:miter lim="400000"/>
          </a:ln>
        </p:spPr>
        <p:txBody>
          <a:bodyPr lIns="45719" rIns="45719" anchor="ctr"/>
          <a:lstStyle/>
          <a:p>
            <a:pPr>
              <a:defRPr>
                <a:latin typeface="Arial" panose="020B0604020202020204"/>
                <a:ea typeface="Arial" panose="020B0604020202020204"/>
                <a:cs typeface="Arial" panose="020B0604020202020204"/>
                <a:sym typeface="Arial" panose="020B0604020202020204"/>
              </a:defRPr>
            </a:pPr>
            <a:endParaRPr/>
          </a:p>
        </p:txBody>
      </p:sp>
      <p:pic>
        <p:nvPicPr>
          <p:cNvPr id="1008" name="image66.png"/>
          <p:cNvPicPr>
            <a:picLocks noChangeAspect="1"/>
          </p:cNvPicPr>
          <p:nvPr/>
        </p:nvPicPr>
        <p:blipFill>
          <a:blip r:embed="rId2"/>
          <a:stretch>
            <a:fillRect/>
          </a:stretch>
        </p:blipFill>
        <p:spPr>
          <a:xfrm>
            <a:off x="1934845" y="685800"/>
            <a:ext cx="4893945" cy="5424805"/>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mc:Choice>
    <mc:Fallback xmlns="">
      <p:transition spd="med"/>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 name="Shape 1010"/>
          <p:cNvSpPr>
            <a:spLocks noGrp="1"/>
          </p:cNvSpPr>
          <p:nvPr>
            <p:ph type="title"/>
          </p:nvPr>
        </p:nvSpPr>
        <p:spPr>
          <a:xfrm>
            <a:off x="990600" y="122237"/>
            <a:ext cx="6705600" cy="563563"/>
          </a:xfrm>
          <a:prstGeom prst="rect">
            <a:avLst/>
          </a:prstGeom>
        </p:spPr>
        <p:txBody>
          <a:bodyPr/>
          <a:lstStyle/>
          <a:p>
            <a:r>
              <a:t>Halaman Pengesahan</a:t>
            </a:r>
          </a:p>
        </p:txBody>
      </p:sp>
      <p:sp>
        <p:nvSpPr>
          <p:cNvPr id="1011" name="Shape 1011"/>
          <p:cNvSpPr/>
          <p:nvPr/>
        </p:nvSpPr>
        <p:spPr>
          <a:xfrm>
            <a:off x="1" y="6529389"/>
            <a:ext cx="9144001" cy="398463"/>
          </a:xfrm>
          <a:prstGeom prst="roundRect">
            <a:avLst>
              <a:gd name="adj" fmla="val 16667"/>
            </a:avLst>
          </a:prstGeom>
          <a:gradFill>
            <a:gsLst>
              <a:gs pos="0">
                <a:srgbClr val="CCCCFF"/>
              </a:gs>
              <a:gs pos="100000">
                <a:srgbClr val="0000FF"/>
              </a:gs>
            </a:gsLst>
            <a:lin ang="18900000"/>
          </a:gradFill>
          <a:ln w="12700">
            <a:miter lim="400000"/>
          </a:ln>
        </p:spPr>
        <p:txBody>
          <a:bodyPr lIns="45719" rIns="45719" anchor="ctr"/>
          <a:lstStyle/>
          <a:p>
            <a:pPr>
              <a:defRPr>
                <a:latin typeface="Arial" panose="020B0604020202020204"/>
                <a:ea typeface="Arial" panose="020B0604020202020204"/>
                <a:cs typeface="Arial" panose="020B0604020202020204"/>
                <a:sym typeface="Arial" panose="020B0604020202020204"/>
              </a:defRPr>
            </a:pPr>
            <a:endParaRPr/>
          </a:p>
        </p:txBody>
      </p:sp>
      <p:sp>
        <p:nvSpPr>
          <p:cNvPr id="1012" name="Shape 1012"/>
          <p:cNvSpPr/>
          <p:nvPr/>
        </p:nvSpPr>
        <p:spPr>
          <a:xfrm>
            <a:off x="7596188" y="6384926"/>
            <a:ext cx="1223964" cy="5492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00" y="0"/>
                </a:lnTo>
                <a:lnTo>
                  <a:pt x="21600" y="0"/>
                </a:lnTo>
                <a:lnTo>
                  <a:pt x="16200" y="21600"/>
                </a:lnTo>
                <a:close/>
              </a:path>
            </a:pathLst>
          </a:custGeom>
          <a:solidFill>
            <a:schemeClr val="accent3">
              <a:lumOff val="44000"/>
              <a:alpha val="49019"/>
            </a:schemeClr>
          </a:solidFill>
          <a:ln w="12700">
            <a:miter lim="400000"/>
          </a:ln>
        </p:spPr>
        <p:txBody>
          <a:bodyPr lIns="45719" rIns="45719" anchor="ctr"/>
          <a:lstStyle/>
          <a:p>
            <a:pPr>
              <a:defRPr>
                <a:latin typeface="Arial" panose="020B0604020202020204"/>
                <a:ea typeface="Arial" panose="020B0604020202020204"/>
                <a:cs typeface="Arial" panose="020B0604020202020204"/>
                <a:sym typeface="Arial" panose="020B0604020202020204"/>
              </a:defRPr>
            </a:pPr>
            <a:endParaRPr/>
          </a:p>
        </p:txBody>
      </p:sp>
      <p:pic>
        <p:nvPicPr>
          <p:cNvPr id="1013" name="image67.png"/>
          <p:cNvPicPr>
            <a:picLocks noChangeAspect="1"/>
          </p:cNvPicPr>
          <p:nvPr/>
        </p:nvPicPr>
        <p:blipFill>
          <a:blip r:embed="rId2"/>
          <a:stretch>
            <a:fillRect/>
          </a:stretch>
        </p:blipFill>
        <p:spPr>
          <a:xfrm>
            <a:off x="1861503" y="685800"/>
            <a:ext cx="5172076" cy="5562601"/>
          </a:xfrm>
          <a:prstGeom prst="rect">
            <a:avLst/>
          </a:prstGeom>
          <a:ln w="38100" cap="sq">
            <a:solidFill>
              <a:srgbClr val="000000"/>
            </a:solidFill>
            <a:miter/>
          </a:ln>
          <a:effectLst>
            <a:outerShdw blurRad="50800" dist="38100" dir="2700000"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mc:Choice>
    <mc:Fallback xmlns="">
      <p:transition spd="med"/>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 name="Shape 1015"/>
          <p:cNvSpPr>
            <a:spLocks noGrp="1"/>
          </p:cNvSpPr>
          <p:nvPr>
            <p:ph type="title"/>
          </p:nvPr>
        </p:nvSpPr>
        <p:spPr>
          <a:xfrm>
            <a:off x="685800" y="122237"/>
            <a:ext cx="7010400" cy="563563"/>
          </a:xfrm>
          <a:prstGeom prst="rect">
            <a:avLst/>
          </a:prstGeom>
        </p:spPr>
        <p:txBody>
          <a:bodyPr/>
          <a:lstStyle/>
          <a:p>
            <a:r>
              <a:t>BAB 1. PENDAHULUAN</a:t>
            </a:r>
          </a:p>
        </p:txBody>
      </p:sp>
      <p:sp>
        <p:nvSpPr>
          <p:cNvPr id="1016" name="Shape 1016"/>
          <p:cNvSpPr>
            <a:spLocks noGrp="1"/>
          </p:cNvSpPr>
          <p:nvPr>
            <p:ph type="body" idx="1"/>
          </p:nvPr>
        </p:nvSpPr>
        <p:spPr>
          <a:xfrm>
            <a:off x="609601" y="1066800"/>
            <a:ext cx="8023226" cy="5486400"/>
          </a:xfrm>
          <a:prstGeom prst="rect">
            <a:avLst/>
          </a:prstGeom>
        </p:spPr>
        <p:txBody>
          <a:bodyPr/>
          <a:lstStyle/>
          <a:p>
            <a:pPr>
              <a:buFont typeface="Wingdings" panose="05000000000000000000" charset="0"/>
              <a:buChar char="§"/>
            </a:pPr>
            <a:r>
              <a:t>Latar belakang: </a:t>
            </a:r>
          </a:p>
          <a:p>
            <a:pPr marL="394970" lvl="1" indent="0">
              <a:spcBef>
                <a:spcPts val="400"/>
              </a:spcBef>
              <a:buClr>
                <a:schemeClr val="accent1"/>
              </a:buClr>
              <a:buNone/>
              <a:defRPr sz="2000">
                <a:solidFill>
                  <a:srgbClr val="739900"/>
                </a:solidFill>
                <a:latin typeface="Arial" panose="020B0604020202020204"/>
                <a:ea typeface="Arial" panose="020B0604020202020204"/>
                <a:cs typeface="Arial" panose="020B0604020202020204"/>
                <a:sym typeface="Arial" panose="020B0604020202020204"/>
              </a:defRPr>
            </a:pPr>
            <a:r>
              <a:rPr lang="en-US">
                <a:solidFill>
                  <a:srgbClr val="FFFF00"/>
                </a:solidFill>
              </a:rPr>
              <a:t>	</a:t>
            </a:r>
            <a:r>
              <a:rPr>
                <a:solidFill>
                  <a:srgbClr val="FFFF00"/>
                </a:solidFill>
              </a:rPr>
              <a:t>Uraikan proses identifikasi masalah, yang merujuk pada berbagai sumber pustaka, pandangan singkat dari para penulis lain yang pernah melakukan pembahasan topik terkait dapat dikemukakan di sini. </a:t>
            </a:r>
          </a:p>
          <a:p>
            <a:pPr marL="404495" lvl="1" indent="-8890">
              <a:spcBef>
                <a:spcPts val="400"/>
              </a:spcBef>
              <a:buClr>
                <a:schemeClr val="accent1"/>
              </a:buClr>
              <a:buNone/>
              <a:defRPr sz="2000">
                <a:solidFill>
                  <a:srgbClr val="72ACEC"/>
                </a:solidFill>
                <a:latin typeface="Arial" panose="020B0604020202020204"/>
                <a:ea typeface="Arial" panose="020B0604020202020204"/>
                <a:cs typeface="Arial" panose="020B0604020202020204"/>
                <a:sym typeface="Arial" panose="020B0604020202020204"/>
              </a:defRPr>
            </a:pPr>
            <a:r>
              <a:rPr lang="en-US"/>
              <a:t>		</a:t>
            </a:r>
            <a:r>
              <a:t>Uraikan pula kondisi dan potensi wilayah dari segi fisik, sosial, ekonomi maupun lingkungan</a:t>
            </a:r>
            <a:r>
              <a:rPr>
                <a:solidFill>
                  <a:srgbClr val="86A5A9"/>
                </a:solidFill>
              </a:rPr>
              <a:t>. </a:t>
            </a:r>
          </a:p>
          <a:p>
            <a:pPr marL="395605" lvl="1" indent="0">
              <a:spcBef>
                <a:spcPts val="400"/>
              </a:spcBef>
              <a:buClr>
                <a:schemeClr val="accent1"/>
              </a:buClr>
              <a:buNone/>
              <a:defRPr sz="2000">
                <a:solidFill>
                  <a:srgbClr val="739900"/>
                </a:solidFill>
                <a:latin typeface="Arial" panose="020B0604020202020204"/>
                <a:ea typeface="Arial" panose="020B0604020202020204"/>
                <a:cs typeface="Arial" panose="020B0604020202020204"/>
                <a:sym typeface="Arial" panose="020B0604020202020204"/>
              </a:defRPr>
            </a:pPr>
            <a:r>
              <a:rPr lang="en-US">
                <a:solidFill>
                  <a:srgbClr val="FFFF00"/>
                </a:solidFill>
              </a:rPr>
              <a:t>	</a:t>
            </a:r>
            <a:r>
              <a:rPr>
                <a:solidFill>
                  <a:srgbClr val="FFFF00"/>
                </a:solidFill>
              </a:rPr>
              <a:t>Uraikan secara singkat pada bagian mana karsa cipta yang ditawarkan mampu memberikan nilai atau manfaat jangka panjang kepada pihak sasaran.</a:t>
            </a:r>
          </a:p>
          <a:p>
            <a:pPr>
              <a:buFont typeface="Wingdings" panose="05000000000000000000" charset="0"/>
              <a:buChar char="§"/>
            </a:pPr>
            <a:r>
              <a:t>Masalah yang menjadi prioritas </a:t>
            </a:r>
          </a:p>
          <a:p>
            <a:pPr>
              <a:buFont typeface="Wingdings" panose="05000000000000000000" charset="0"/>
              <a:buChar char="§"/>
            </a:pPr>
            <a:r>
              <a:t>Luaran yang diharapkan</a:t>
            </a:r>
          </a:p>
          <a:p>
            <a:pPr>
              <a:buFont typeface="Wingdings" panose="05000000000000000000" charset="0"/>
              <a:buChar char="§"/>
            </a:pPr>
            <a:r>
              <a:t>Manfaat kegiatan</a:t>
            </a: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med"/>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 name="Shape 1018"/>
          <p:cNvSpPr>
            <a:spLocks noGrp="1"/>
          </p:cNvSpPr>
          <p:nvPr>
            <p:ph type="title"/>
          </p:nvPr>
        </p:nvSpPr>
        <p:spPr>
          <a:xfrm>
            <a:off x="609600" y="122237"/>
            <a:ext cx="8001000" cy="563563"/>
          </a:xfrm>
          <a:prstGeom prst="rect">
            <a:avLst/>
          </a:prstGeom>
        </p:spPr>
        <p:txBody>
          <a:bodyPr/>
          <a:lstStyle>
            <a:lvl1pPr>
              <a:defRPr sz="2400"/>
            </a:lvl1pPr>
          </a:lstStyle>
          <a:p>
            <a:r>
              <a:t>BAB 2. TINJAUAN PUSTAKA</a:t>
            </a:r>
          </a:p>
        </p:txBody>
      </p:sp>
      <p:sp>
        <p:nvSpPr>
          <p:cNvPr id="1019" name="Shape 1019"/>
          <p:cNvSpPr>
            <a:spLocks noGrp="1"/>
          </p:cNvSpPr>
          <p:nvPr>
            <p:ph type="body" idx="1"/>
          </p:nvPr>
        </p:nvSpPr>
        <p:spPr>
          <a:xfrm>
            <a:off x="609601" y="1066800"/>
            <a:ext cx="8023226" cy="5486400"/>
          </a:xfrm>
          <a:prstGeom prst="rect">
            <a:avLst/>
          </a:prstGeom>
        </p:spPr>
        <p:txBody>
          <a:bodyPr/>
          <a:lstStyle/>
          <a:p>
            <a:pPr defTabSz="904875">
              <a:spcBef>
                <a:spcPts val="500"/>
              </a:spcBef>
              <a:defRPr sz="2180"/>
            </a:pPr>
            <a:r>
              <a:t>Uraikan kondisi umum lingkungan yang menimbulkan gagasan menciptakan yang didasari atas karsa dan nalar mahasiswa. </a:t>
            </a:r>
          </a:p>
          <a:p>
            <a:pPr defTabSz="904875">
              <a:spcBef>
                <a:spcPts val="500"/>
              </a:spcBef>
              <a:defRPr sz="2180">
                <a:solidFill>
                  <a:srgbClr val="739900"/>
                </a:solidFill>
              </a:defRPr>
            </a:pPr>
            <a:r>
              <a:rPr>
                <a:solidFill>
                  <a:srgbClr val="FFFF00"/>
                </a:solidFill>
              </a:rPr>
              <a:t>Gambaran mengenai potensi sumberdaya dan peluang pasar termasuk analisis ekonomi yang direncanakan disajikan secara singkat untuk menunjukkan manfaat dari karsa cipta yang diajukan.</a:t>
            </a:r>
          </a:p>
          <a:p>
            <a:pPr defTabSz="904875">
              <a:spcBef>
                <a:spcPts val="500"/>
              </a:spcBef>
              <a:defRPr sz="2180"/>
            </a:pPr>
            <a:r>
              <a:t>Uraikan juga literatur yang memiliki keterkaitan dengan ide atau gagasan yang ditawarkan dan jika ada kemiripan, pada bagian mana karsa cipta yang ditawarkan memiliki perbedaan atau keunikan. Karsa cipta yang ditawarkan harus bersifat konstruktif dan mampu menghasilkan suatu sistem, desain, model/barang atau prototip dan sejenisnya serta memiliki daya guna yang jelas.</a:t>
            </a: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med"/>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 name="Shape 1021"/>
          <p:cNvSpPr>
            <a:spLocks noGrp="1"/>
          </p:cNvSpPr>
          <p:nvPr>
            <p:ph type="title"/>
          </p:nvPr>
        </p:nvSpPr>
        <p:spPr>
          <a:xfrm>
            <a:off x="533400" y="122237"/>
            <a:ext cx="8077200" cy="563563"/>
          </a:xfrm>
          <a:prstGeom prst="rect">
            <a:avLst/>
          </a:prstGeom>
        </p:spPr>
        <p:txBody>
          <a:bodyPr/>
          <a:lstStyle/>
          <a:p>
            <a:r>
              <a:t>BAB 3. METODE PELAKSANAAN</a:t>
            </a:r>
          </a:p>
        </p:txBody>
      </p:sp>
      <p:sp>
        <p:nvSpPr>
          <p:cNvPr id="1022" name="Shape 1022"/>
          <p:cNvSpPr>
            <a:spLocks noGrp="1"/>
          </p:cNvSpPr>
          <p:nvPr>
            <p:ph type="body" idx="1"/>
          </p:nvPr>
        </p:nvSpPr>
        <p:spPr>
          <a:xfrm>
            <a:off x="609601" y="1066800"/>
            <a:ext cx="8023226" cy="5486400"/>
          </a:xfrm>
          <a:prstGeom prst="rect">
            <a:avLst/>
          </a:prstGeom>
        </p:spPr>
        <p:txBody>
          <a:bodyPr/>
          <a:lstStyle/>
          <a:p>
            <a:pPr>
              <a:spcBef>
                <a:spcPts val="1200"/>
              </a:spcBef>
            </a:pPr>
            <a:r>
              <a:t>Uraian tentang teknik, tahapan pekerjaan/kegiatan dalam menyelesaikan permasalahan.</a:t>
            </a:r>
          </a:p>
          <a:p>
            <a:pPr>
              <a:defRPr>
                <a:solidFill>
                  <a:srgbClr val="739900"/>
                </a:solidFill>
              </a:defRPr>
            </a:pPr>
            <a:r>
              <a:rPr>
                <a:solidFill>
                  <a:srgbClr val="FFFF00"/>
                </a:solidFill>
              </a:rPr>
              <a:t>Gambarkan langkah-2 secara skematic, dan masing-2 tahap dijelaskan apa aktivitasnya dan menghasilkan apa.</a:t>
            </a:r>
          </a:p>
          <a:p>
            <a:pPr>
              <a:defRPr>
                <a:solidFill>
                  <a:srgbClr val="739900"/>
                </a:solidFill>
              </a:defRPr>
            </a:pPr>
            <a:r>
              <a:rPr lang="en-US">
                <a:solidFill>
                  <a:schemeClr val="tx1"/>
                </a:solidFill>
              </a:rPr>
              <a:t>Tunjukkan prosedur dan hasil pengujian produk </a:t>
            </a: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med"/>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 name="Shape 1024"/>
          <p:cNvSpPr>
            <a:spLocks noGrp="1"/>
          </p:cNvSpPr>
          <p:nvPr>
            <p:ph type="title"/>
          </p:nvPr>
        </p:nvSpPr>
        <p:spPr>
          <a:xfrm>
            <a:off x="533400" y="122237"/>
            <a:ext cx="8153400" cy="563563"/>
          </a:xfrm>
          <a:prstGeom prst="rect">
            <a:avLst/>
          </a:prstGeom>
        </p:spPr>
        <p:txBody>
          <a:bodyPr/>
          <a:lstStyle/>
          <a:p>
            <a:r>
              <a:t>BAB 4. BIAYA DAN JADWAL KEGIATAN</a:t>
            </a:r>
          </a:p>
        </p:txBody>
      </p:sp>
      <p:sp>
        <p:nvSpPr>
          <p:cNvPr id="1025" name="Shape 1025"/>
          <p:cNvSpPr>
            <a:spLocks noGrp="1"/>
          </p:cNvSpPr>
          <p:nvPr>
            <p:ph type="body" idx="1"/>
          </p:nvPr>
        </p:nvSpPr>
        <p:spPr>
          <a:xfrm>
            <a:off x="609601" y="1066800"/>
            <a:ext cx="8023226" cy="5486400"/>
          </a:xfrm>
          <a:prstGeom prst="rect">
            <a:avLst/>
          </a:prstGeom>
        </p:spPr>
        <p:txBody>
          <a:bodyPr/>
          <a:lstStyle/>
          <a:p>
            <a:r>
              <a:t>4.1 Anggaran Biaya</a:t>
            </a:r>
          </a:p>
          <a:p>
            <a:pPr indent="536575"/>
            <a:r>
              <a:t> </a:t>
            </a:r>
            <a:r>
              <a:rPr sz="2400"/>
              <a:t>Diringkas dalam bentuk tabel:</a:t>
            </a:r>
          </a:p>
          <a:p>
            <a:endParaRPr sz="2400"/>
          </a:p>
          <a:p>
            <a:endParaRPr sz="2400"/>
          </a:p>
          <a:p>
            <a:endParaRPr sz="2400"/>
          </a:p>
          <a:p>
            <a:endParaRPr sz="2400"/>
          </a:p>
          <a:p>
            <a:endParaRPr sz="2400"/>
          </a:p>
          <a:p>
            <a:r>
              <a:t>4.2 Jadwal Kegiatan</a:t>
            </a:r>
          </a:p>
          <a:p>
            <a:pPr indent="711200">
              <a:spcBef>
                <a:spcPts val="500"/>
              </a:spcBef>
              <a:defRPr sz="2400"/>
            </a:pPr>
            <a:r>
              <a:t>Waktu antara 3 sampai 5 bulan </a:t>
            </a:r>
          </a:p>
          <a:p>
            <a:pPr indent="711200">
              <a:spcBef>
                <a:spcPts val="500"/>
              </a:spcBef>
              <a:defRPr sz="2400"/>
            </a:pPr>
            <a:r>
              <a:t>Disusun dalam bentuk bar chart</a:t>
            </a:r>
          </a:p>
        </p:txBody>
      </p:sp>
      <p:pic>
        <p:nvPicPr>
          <p:cNvPr id="1026" name="image19.png"/>
          <p:cNvPicPr>
            <a:picLocks noChangeAspect="1"/>
          </p:cNvPicPr>
          <p:nvPr/>
        </p:nvPicPr>
        <p:blipFill>
          <a:blip r:embed="rId2"/>
          <a:stretch>
            <a:fillRect/>
          </a:stretch>
        </p:blipFill>
        <p:spPr>
          <a:xfrm>
            <a:off x="1143000" y="2286000"/>
            <a:ext cx="6893560" cy="1752600"/>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mc:Choice>
    <mc:Fallback xmlns="">
      <p:transition spd="med"/>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id-ID" b="1" dirty="0" smtClean="0">
                <a:sym typeface="+mn-ea"/>
              </a:rPr>
              <a:t>LAMPIRAN-LAMPIRAN</a:t>
            </a:r>
            <a:endParaRPr lang="id-ID" dirty="0">
              <a:solidFill>
                <a:srgbClr val="FFFF00"/>
              </a:solidFill>
            </a:endParaRPr>
          </a:p>
        </p:txBody>
      </p:sp>
      <p:sp>
        <p:nvSpPr>
          <p:cNvPr id="3" name="Content Placeholder 2"/>
          <p:cNvSpPr>
            <a:spLocks noGrp="1"/>
          </p:cNvSpPr>
          <p:nvPr>
            <p:ph idx="1"/>
          </p:nvPr>
        </p:nvSpPr>
        <p:spPr/>
        <p:txBody>
          <a:bodyPr/>
          <a:lstStyle/>
          <a:p>
            <a:pPr>
              <a:buNone/>
            </a:pPr>
            <a:r>
              <a:rPr lang="en-US" altLang="it-IT" sz="2000" b="1" dirty="0" smtClean="0">
                <a:solidFill>
                  <a:srgbClr val="FFFF00"/>
                </a:solidFill>
              </a:rPr>
              <a:t>	</a:t>
            </a:r>
            <a:r>
              <a:rPr lang="it-IT" sz="2000" b="1" dirty="0" smtClean="0">
                <a:solidFill>
                  <a:srgbClr val="FFFF00"/>
                </a:solidFill>
              </a:rPr>
              <a:t>Lampiran 1. Biodata Ketua dan Anggota </a:t>
            </a:r>
            <a:r>
              <a:rPr lang="id-ID" sz="2000" b="1" dirty="0" smtClean="0">
                <a:solidFill>
                  <a:srgbClr val="FFFF00"/>
                </a:solidFill>
              </a:rPr>
              <a:t> Tim PKM </a:t>
            </a:r>
            <a:r>
              <a:rPr lang="en-US" altLang="id-ID" sz="2000" b="1" dirty="0" smtClean="0">
                <a:solidFill>
                  <a:srgbClr val="FFFF00"/>
                </a:solidFill>
              </a:rPr>
              <a:t>serta </a:t>
            </a:r>
            <a:r>
              <a:rPr lang="id-ID" sz="2000" b="1" dirty="0" smtClean="0">
                <a:solidFill>
                  <a:srgbClr val="FFFF00"/>
                </a:solidFill>
              </a:rPr>
              <a:t>dosen </a:t>
            </a:r>
          </a:p>
          <a:p>
            <a:pPr indent="-81280">
              <a:buNone/>
            </a:pPr>
            <a:r>
              <a:rPr lang="id-ID" sz="2000" b="1" dirty="0" smtClean="0">
                <a:solidFill>
                  <a:srgbClr val="FFFF00"/>
                </a:solidFill>
              </a:rPr>
              <a:t>                        pendamping </a:t>
            </a:r>
            <a:r>
              <a:rPr lang="id-ID" sz="2000" b="1" dirty="0" smtClean="0"/>
              <a:t>YANG DITANDATANGANI</a:t>
            </a:r>
            <a:endParaRPr lang="it-IT" sz="2000" b="1" dirty="0" smtClean="0"/>
          </a:p>
          <a:p>
            <a:pPr indent="-81280">
              <a:buNone/>
            </a:pPr>
            <a:r>
              <a:rPr lang="id-ID" sz="2000" b="1" dirty="0" smtClean="0">
                <a:solidFill>
                  <a:srgbClr val="FFFF00"/>
                </a:solidFill>
              </a:rPr>
              <a:t>Lampiran 2. Justifikasi Anggaran Kegiatan </a:t>
            </a:r>
          </a:p>
          <a:p>
            <a:pPr indent="-81280">
              <a:buNone/>
            </a:pPr>
            <a:r>
              <a:rPr lang="id-ID" sz="2000" b="1" dirty="0" smtClean="0">
                <a:solidFill>
                  <a:srgbClr val="FFFF00"/>
                </a:solidFill>
              </a:rPr>
              <a:t>Lampiran 3. Susunan Organisasi Tim Peneliti dan Pembagian </a:t>
            </a:r>
            <a:r>
              <a:rPr lang="en-US" altLang="id-ID" sz="2000" b="1" dirty="0" smtClean="0">
                <a:solidFill>
                  <a:srgbClr val="FFFF00"/>
                </a:solidFill>
              </a:rPr>
              <a:t>	            </a:t>
            </a:r>
            <a:r>
              <a:rPr lang="id-ID" sz="2000" b="1" dirty="0" smtClean="0">
                <a:solidFill>
                  <a:srgbClr val="FFFF00"/>
                </a:solidFill>
              </a:rPr>
              <a:t>Tugas </a:t>
            </a:r>
          </a:p>
          <a:p>
            <a:pPr indent="-81280">
              <a:buNone/>
            </a:pPr>
            <a:r>
              <a:rPr lang="fi-FI" sz="2000" b="1" dirty="0" smtClean="0">
                <a:solidFill>
                  <a:srgbClr val="FFFF00"/>
                </a:solidFill>
              </a:rPr>
              <a:t>Lampiran 4. Surat Pernyataan Ketua </a:t>
            </a:r>
            <a:r>
              <a:rPr lang="fi-FI" sz="2000" b="1" dirty="0" smtClean="0"/>
              <a:t>Pe</a:t>
            </a:r>
            <a:r>
              <a:rPr lang="id-ID" sz="2000" b="1" dirty="0" smtClean="0"/>
              <a:t>laksana - bermeterai</a:t>
            </a:r>
            <a:endParaRPr lang="fi-FI" sz="2000" b="1" dirty="0" smtClean="0"/>
          </a:p>
          <a:p>
            <a:pPr indent="-81280">
              <a:buNone/>
            </a:pPr>
            <a:r>
              <a:rPr lang="id-ID" sz="2000" b="1" dirty="0" smtClean="0">
                <a:solidFill>
                  <a:srgbClr val="FFFF00"/>
                </a:solidFill>
              </a:rPr>
              <a:t>Lampiran 6. Teknologi yang diterapkembangkan </a:t>
            </a:r>
            <a:endParaRPr lang="id-ID" dirty="0">
              <a:solidFill>
                <a:srgbClr val="FFFF00"/>
              </a:solidFill>
            </a:endParaRP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780" y="1014378"/>
          <a:ext cx="8892481" cy="5096832"/>
        </p:xfrm>
        <a:graphic>
          <a:graphicData uri="http://schemas.openxmlformats.org/drawingml/2006/table">
            <a:tbl>
              <a:tblPr/>
              <a:tblGrid>
                <a:gridCol w="683570"/>
                <a:gridCol w="5432814"/>
                <a:gridCol w="759874"/>
                <a:gridCol w="916684"/>
                <a:gridCol w="1099539"/>
              </a:tblGrid>
              <a:tr h="324000">
                <a:tc rowSpan="2">
                  <a:txBody>
                    <a:bodyPr/>
                    <a:lstStyle/>
                    <a:p>
                      <a:pPr algn="ctr">
                        <a:lnSpc>
                          <a:spcPct val="115000"/>
                        </a:lnSpc>
                        <a:spcAft>
                          <a:spcPts val="0"/>
                        </a:spcAft>
                      </a:pPr>
                      <a:r>
                        <a:rPr lang="en-GB" sz="1600" b="1" dirty="0">
                          <a:latin typeface="Tahoma" panose="020B0604030504040204"/>
                          <a:ea typeface="MS Mincho"/>
                        </a:rPr>
                        <a:t>No</a:t>
                      </a:r>
                      <a:endParaRPr lang="id-ID" sz="1600" dirty="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en-GB" sz="1600" b="1" dirty="0">
                          <a:latin typeface="Tahoma" panose="020B0604030504040204"/>
                          <a:ea typeface="MS Mincho"/>
                        </a:rPr>
                        <a:t>KRITERIA</a:t>
                      </a:r>
                      <a:endParaRPr lang="id-ID" sz="1600" dirty="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en-GB" sz="1600" b="1">
                          <a:latin typeface="Tahoma" panose="020B0604030504040204"/>
                          <a:ea typeface="MS Mincho"/>
                        </a:rPr>
                        <a:t>Bobot (%)</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en-GB" sz="1600" b="1">
                          <a:latin typeface="Tahoma" panose="020B0604030504040204"/>
                          <a:ea typeface="MS Mincho"/>
                        </a:rPr>
                        <a:t>Skor</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b="1">
                          <a:latin typeface="Tahoma" panose="020B0604030504040204"/>
                          <a:ea typeface="MS Mincho"/>
                        </a:rPr>
                        <a:t>NILAI</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15000"/>
                        </a:lnSpc>
                        <a:spcAft>
                          <a:spcPts val="0"/>
                        </a:spcAft>
                      </a:pPr>
                      <a:r>
                        <a:rPr lang="en-GB" sz="1600" b="1">
                          <a:latin typeface="Tahoma" panose="020B0604030504040204"/>
                          <a:ea typeface="MS Mincho"/>
                        </a:rPr>
                        <a:t>(Bobot x Skor)</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rowSpan="4">
                  <a:txBody>
                    <a:bodyPr/>
                    <a:lstStyle/>
                    <a:p>
                      <a:pPr algn="ctr">
                        <a:lnSpc>
                          <a:spcPct val="115000"/>
                        </a:lnSpc>
                        <a:spcAft>
                          <a:spcPts val="0"/>
                        </a:spcAft>
                      </a:pPr>
                      <a:r>
                        <a:rPr lang="en-GB" sz="1600" dirty="0">
                          <a:latin typeface="Tahoma" panose="020B0604030504040204"/>
                          <a:ea typeface="MS Mincho"/>
                        </a:rPr>
                        <a:t>1</a:t>
                      </a:r>
                      <a:endParaRPr lang="id-ID" sz="1600" dirty="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b="1" dirty="0" err="1">
                          <a:latin typeface="Tahoma" panose="020B0604030504040204"/>
                          <a:ea typeface="MS Mincho"/>
                        </a:rPr>
                        <a:t>Kreativitas</a:t>
                      </a:r>
                      <a:r>
                        <a:rPr lang="en-GB" sz="1600" b="1" dirty="0">
                          <a:latin typeface="Tahoma" panose="020B0604030504040204"/>
                          <a:ea typeface="MS Mincho"/>
                        </a:rPr>
                        <a:t>:</a:t>
                      </a:r>
                      <a:endParaRPr lang="id-ID" sz="1600" dirty="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en-GB" sz="1600">
                          <a:latin typeface="Tahoma" panose="020B0604030504040204"/>
                          <a:ea typeface="MS Mincho"/>
                        </a:rPr>
                        <a:t>15</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15000"/>
                        </a:lnSpc>
                        <a:spcAft>
                          <a:spcPts val="0"/>
                        </a:spcAft>
                      </a:pPr>
                      <a:r>
                        <a:rPr lang="en-GB" sz="1600">
                          <a:latin typeface="Tahoma" panose="020B0604030504040204"/>
                          <a:ea typeface="MS Mincho"/>
                        </a:rPr>
                        <a:t> </a:t>
                      </a:r>
                      <a:endParaRPr lang="id-ID" sz="1600">
                        <a:latin typeface="Times New Roman" panose="02020603050405020304"/>
                        <a:ea typeface="MS Mincho"/>
                      </a:endParaRPr>
                    </a:p>
                    <a:p>
                      <a:pPr>
                        <a:lnSpc>
                          <a:spcPct val="115000"/>
                        </a:lnSpc>
                        <a:spcAft>
                          <a:spcPts val="0"/>
                        </a:spcAft>
                      </a:pPr>
                      <a:r>
                        <a:rPr lang="en-GB" sz="1600">
                          <a:latin typeface="Tahoma" panose="020B0604030504040204"/>
                          <a:ea typeface="MS Mincho"/>
                        </a:rPr>
                        <a:t> </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15000"/>
                        </a:lnSpc>
                        <a:spcAft>
                          <a:spcPts val="0"/>
                        </a:spcAft>
                      </a:pPr>
                      <a:r>
                        <a:rPr lang="en-GB" sz="1600">
                          <a:latin typeface="Tahoma" panose="020B0604030504040204"/>
                          <a:ea typeface="MS Mincho"/>
                        </a:rPr>
                        <a:t> </a:t>
                      </a:r>
                      <a:endParaRPr lang="id-ID" sz="1600">
                        <a:latin typeface="Times New Roman" panose="02020603050405020304"/>
                        <a:ea typeface="MS Mincho"/>
                      </a:endParaRPr>
                    </a:p>
                    <a:p>
                      <a:pPr>
                        <a:lnSpc>
                          <a:spcPct val="115000"/>
                        </a:lnSpc>
                        <a:spcAft>
                          <a:spcPts val="0"/>
                        </a:spcAft>
                      </a:pPr>
                      <a:r>
                        <a:rPr lang="en-GB" sz="1600">
                          <a:latin typeface="Tahoma" panose="020B0604030504040204"/>
                          <a:ea typeface="MS Mincho"/>
                        </a:rPr>
                        <a:t> </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vMerge="1">
                  <a:txBody>
                    <a:bodyPr/>
                    <a:lstStyle/>
                    <a:p>
                      <a:endParaRPr lang="en-US"/>
                    </a:p>
                  </a:txBody>
                  <a:tcPr/>
                </a:tc>
                <a:tc>
                  <a:txBody>
                    <a:bodyPr/>
                    <a:lstStyle/>
                    <a:p>
                      <a:pPr>
                        <a:lnSpc>
                          <a:spcPct val="115000"/>
                        </a:lnSpc>
                        <a:spcAft>
                          <a:spcPts val="0"/>
                        </a:spcAft>
                      </a:pPr>
                      <a:r>
                        <a:rPr lang="en-GB" sz="1600" dirty="0" err="1">
                          <a:latin typeface="Tahoma" panose="020B0604030504040204"/>
                          <a:ea typeface="MS Mincho"/>
                        </a:rPr>
                        <a:t>Gagasan</a:t>
                      </a:r>
                      <a:r>
                        <a:rPr lang="en-GB" sz="1600" dirty="0">
                          <a:latin typeface="Tahoma" panose="020B0604030504040204"/>
                          <a:ea typeface="MS Mincho"/>
                        </a:rPr>
                        <a:t> (</a:t>
                      </a:r>
                      <a:r>
                        <a:rPr lang="en-GB" sz="1600" dirty="0" err="1">
                          <a:latin typeface="Tahoma" panose="020B0604030504040204"/>
                          <a:ea typeface="MS Mincho"/>
                        </a:rPr>
                        <a:t>orisinalitas</a:t>
                      </a:r>
                      <a:r>
                        <a:rPr lang="en-GB" sz="1600" dirty="0">
                          <a:latin typeface="Tahoma" panose="020B0604030504040204"/>
                          <a:ea typeface="MS Mincho"/>
                        </a:rPr>
                        <a:t>, </a:t>
                      </a:r>
                      <a:r>
                        <a:rPr lang="en-GB" sz="1600" dirty="0" err="1">
                          <a:latin typeface="Tahoma" panose="020B0604030504040204"/>
                          <a:ea typeface="MS Mincho"/>
                        </a:rPr>
                        <a:t>unik</a:t>
                      </a:r>
                      <a:r>
                        <a:rPr lang="en-GB" sz="1600" dirty="0">
                          <a:latin typeface="Tahoma" panose="020B0604030504040204"/>
                          <a:ea typeface="MS Mincho"/>
                        </a:rPr>
                        <a:t> </a:t>
                      </a:r>
                      <a:r>
                        <a:rPr lang="en-GB" sz="1600" dirty="0" err="1">
                          <a:latin typeface="Tahoma" panose="020B0604030504040204"/>
                          <a:ea typeface="MS Mincho"/>
                        </a:rPr>
                        <a:t>dan</a:t>
                      </a:r>
                      <a:r>
                        <a:rPr lang="en-GB" sz="1600" dirty="0">
                          <a:latin typeface="Tahoma" panose="020B0604030504040204"/>
                          <a:ea typeface="MS Mincho"/>
                        </a:rPr>
                        <a:t> </a:t>
                      </a:r>
                      <a:r>
                        <a:rPr lang="en-GB" sz="1600" dirty="0" err="1">
                          <a:latin typeface="Tahoma" panose="020B0604030504040204"/>
                          <a:ea typeface="MS Mincho"/>
                        </a:rPr>
                        <a:t>manfaat</a:t>
                      </a:r>
                      <a:r>
                        <a:rPr lang="en-GB" sz="1600" dirty="0">
                          <a:latin typeface="Tahoma" panose="020B0604030504040204"/>
                          <a:ea typeface="MS Mincho"/>
                        </a:rPr>
                        <a:t> </a:t>
                      </a:r>
                      <a:r>
                        <a:rPr lang="en-GB" sz="1600" dirty="0" err="1">
                          <a:latin typeface="Tahoma" panose="020B0604030504040204"/>
                          <a:ea typeface="MS Mincho"/>
                        </a:rPr>
                        <a:t>masa</a:t>
                      </a:r>
                      <a:r>
                        <a:rPr lang="en-GB" sz="1600" dirty="0">
                          <a:latin typeface="Tahoma" panose="020B0604030504040204"/>
                          <a:ea typeface="MS Mincho"/>
                        </a:rPr>
                        <a:t> </a:t>
                      </a:r>
                      <a:r>
                        <a:rPr lang="en-GB" sz="1600" dirty="0" err="1">
                          <a:latin typeface="Tahoma" panose="020B0604030504040204"/>
                          <a:ea typeface="MS Mincho"/>
                        </a:rPr>
                        <a:t>depan</a:t>
                      </a:r>
                      <a:r>
                        <a:rPr lang="en-GB" sz="1600" dirty="0">
                          <a:latin typeface="Tahoma" panose="020B0604030504040204"/>
                          <a:ea typeface="MS Mincho"/>
                        </a:rPr>
                        <a:t>)</a:t>
                      </a:r>
                      <a:endParaRPr lang="id-ID" sz="1600" dirty="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324000">
                <a:tc vMerge="1">
                  <a:txBody>
                    <a:bodyPr/>
                    <a:lstStyle/>
                    <a:p>
                      <a:endParaRPr lang="en-US"/>
                    </a:p>
                  </a:txBody>
                  <a:tcPr/>
                </a:tc>
                <a:tc>
                  <a:txBody>
                    <a:bodyPr/>
                    <a:lstStyle/>
                    <a:p>
                      <a:pPr>
                        <a:lnSpc>
                          <a:spcPct val="115000"/>
                        </a:lnSpc>
                        <a:spcAft>
                          <a:spcPts val="0"/>
                        </a:spcAft>
                      </a:pPr>
                      <a:r>
                        <a:rPr lang="fi-FI" sz="1600">
                          <a:latin typeface="Tahoma" panose="020B0604030504040204"/>
                          <a:ea typeface="MS Mincho"/>
                        </a:rPr>
                        <a:t>Perumusan Masalah (fokus dan atraktif)</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i-FI" sz="1600">
                          <a:latin typeface="Tahoma" panose="020B0604030504040204"/>
                          <a:ea typeface="MS Mincho"/>
                        </a:rPr>
                        <a:t>15</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i-FI" sz="1600" dirty="0">
                          <a:latin typeface="Tahoma" panose="020B0604030504040204"/>
                          <a:ea typeface="MS Mincho"/>
                        </a:rPr>
                        <a:t> </a:t>
                      </a:r>
                      <a:endParaRPr lang="id-ID" sz="1600" dirty="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i-FI" sz="1600" dirty="0">
                          <a:latin typeface="Tahoma" panose="020B0604030504040204"/>
                          <a:ea typeface="MS Mincho"/>
                        </a:rPr>
                        <a:t> </a:t>
                      </a:r>
                      <a:endParaRPr lang="id-ID" sz="1600" dirty="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vMerge="1">
                  <a:txBody>
                    <a:bodyPr/>
                    <a:lstStyle/>
                    <a:p>
                      <a:endParaRPr lang="en-US"/>
                    </a:p>
                  </a:txBody>
                  <a:tcPr/>
                </a:tc>
                <a:tc>
                  <a:txBody>
                    <a:bodyPr/>
                    <a:lstStyle/>
                    <a:p>
                      <a:pPr>
                        <a:lnSpc>
                          <a:spcPct val="115000"/>
                        </a:lnSpc>
                        <a:spcAft>
                          <a:spcPts val="0"/>
                        </a:spcAft>
                      </a:pPr>
                      <a:r>
                        <a:rPr lang="fi-FI" sz="1600">
                          <a:latin typeface="Tahoma" panose="020B0604030504040204"/>
                          <a:ea typeface="MS Mincho"/>
                        </a:rPr>
                        <a:t>Tinjauan Pustaka (</a:t>
                      </a:r>
                      <a:r>
                        <a:rPr lang="fi-FI" sz="1600" i="1">
                          <a:latin typeface="Tahoma" panose="020B0604030504040204"/>
                          <a:ea typeface="MS Mincho"/>
                        </a:rPr>
                        <a:t>state of the art</a:t>
                      </a:r>
                      <a:r>
                        <a:rPr lang="fi-FI" sz="1600">
                          <a:latin typeface="Tahoma" panose="020B0604030504040204"/>
                          <a:ea typeface="MS Mincho"/>
                        </a:rPr>
                        <a:t>)</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i-FI" sz="1600">
                          <a:latin typeface="Tahoma" panose="020B0604030504040204"/>
                          <a:ea typeface="MS Mincho"/>
                        </a:rPr>
                        <a:t> 10</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i-FI" sz="1600">
                          <a:latin typeface="Tahoma" panose="020B0604030504040204"/>
                          <a:ea typeface="MS Mincho"/>
                        </a:rPr>
                        <a:t> </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i-FI" sz="1600" dirty="0">
                          <a:latin typeface="Tahoma" panose="020B0604030504040204"/>
                          <a:ea typeface="MS Mincho"/>
                        </a:rPr>
                        <a:t> </a:t>
                      </a:r>
                      <a:endParaRPr lang="id-ID" sz="1600" dirty="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pPr algn="ctr">
                        <a:lnSpc>
                          <a:spcPct val="115000"/>
                        </a:lnSpc>
                        <a:spcAft>
                          <a:spcPts val="0"/>
                        </a:spcAft>
                      </a:pPr>
                      <a:r>
                        <a:rPr lang="fi-FI" sz="1600" dirty="0">
                          <a:latin typeface="Tahoma" panose="020B0604030504040204"/>
                          <a:ea typeface="MS Mincho"/>
                        </a:rPr>
                        <a:t>2</a:t>
                      </a:r>
                      <a:endParaRPr lang="id-ID" sz="1600" dirty="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i-FI" sz="1600" b="1">
                          <a:latin typeface="Tahoma" panose="020B0604030504040204"/>
                          <a:ea typeface="MS Mincho"/>
                        </a:rPr>
                        <a:t>Kesesuaian Metode Pelaksanaan</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fi-FI" sz="1600">
                          <a:latin typeface="Tahoma" panose="020B0604030504040204"/>
                          <a:ea typeface="MS Mincho"/>
                        </a:rPr>
                        <a:t> 15</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i-FI" sz="1600">
                          <a:latin typeface="Tahoma" panose="020B0604030504040204"/>
                          <a:ea typeface="MS Mincho"/>
                        </a:rPr>
                        <a:t> </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i-FI" sz="1600" dirty="0">
                          <a:latin typeface="Tahoma" panose="020B0604030504040204"/>
                          <a:ea typeface="MS Mincho"/>
                        </a:rPr>
                        <a:t> </a:t>
                      </a:r>
                      <a:endParaRPr lang="id-ID" sz="1600" dirty="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rowSpan="3">
                  <a:txBody>
                    <a:bodyPr/>
                    <a:lstStyle/>
                    <a:p>
                      <a:pPr algn="ctr">
                        <a:lnSpc>
                          <a:spcPct val="115000"/>
                        </a:lnSpc>
                        <a:spcAft>
                          <a:spcPts val="0"/>
                        </a:spcAft>
                      </a:pPr>
                      <a:r>
                        <a:rPr lang="fi-FI" sz="1600" dirty="0">
                          <a:latin typeface="Tahoma" panose="020B0604030504040204"/>
                          <a:ea typeface="MS Mincho"/>
                        </a:rPr>
                        <a:t>3</a:t>
                      </a:r>
                      <a:endParaRPr lang="id-ID" sz="1600" dirty="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i-FI" sz="1600" b="1">
                          <a:latin typeface="Tahoma" panose="020B0604030504040204"/>
                          <a:ea typeface="MS Mincho"/>
                        </a:rPr>
                        <a:t>Potensi Program:</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fi-FI" sz="1600">
                          <a:latin typeface="Tahoma" panose="020B0604030504040204"/>
                          <a:ea typeface="MS Mincho"/>
                        </a:rPr>
                        <a:t>25</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15000"/>
                        </a:lnSpc>
                        <a:spcAft>
                          <a:spcPts val="0"/>
                        </a:spcAft>
                      </a:pPr>
                      <a:r>
                        <a:rPr lang="fi-FI" sz="1600">
                          <a:latin typeface="Tahoma" panose="020B0604030504040204"/>
                          <a:ea typeface="MS Mincho"/>
                        </a:rPr>
                        <a:t> </a:t>
                      </a:r>
                      <a:endParaRPr lang="id-ID" sz="1600">
                        <a:latin typeface="Times New Roman" panose="02020603050405020304"/>
                        <a:ea typeface="MS Mincho"/>
                      </a:endParaRPr>
                    </a:p>
                    <a:p>
                      <a:pPr>
                        <a:lnSpc>
                          <a:spcPct val="115000"/>
                        </a:lnSpc>
                        <a:spcAft>
                          <a:spcPts val="0"/>
                        </a:spcAft>
                      </a:pPr>
                      <a:r>
                        <a:rPr lang="fi-FI" sz="1600">
                          <a:latin typeface="Tahoma" panose="020B0604030504040204"/>
                          <a:ea typeface="MS Mincho"/>
                        </a:rPr>
                        <a:t> </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15000"/>
                        </a:lnSpc>
                        <a:spcAft>
                          <a:spcPts val="0"/>
                        </a:spcAft>
                      </a:pPr>
                      <a:r>
                        <a:rPr lang="fi-FI" sz="1600">
                          <a:latin typeface="Tahoma" panose="020B0604030504040204"/>
                          <a:ea typeface="MS Mincho"/>
                        </a:rPr>
                        <a:t> </a:t>
                      </a:r>
                      <a:endParaRPr lang="id-ID" sz="1600">
                        <a:latin typeface="Times New Roman" panose="02020603050405020304"/>
                        <a:ea typeface="MS Mincho"/>
                      </a:endParaRPr>
                    </a:p>
                    <a:p>
                      <a:pPr>
                        <a:lnSpc>
                          <a:spcPct val="115000"/>
                        </a:lnSpc>
                        <a:spcAft>
                          <a:spcPts val="0"/>
                        </a:spcAft>
                      </a:pPr>
                      <a:r>
                        <a:rPr lang="fi-FI" sz="1600">
                          <a:latin typeface="Tahoma" panose="020B0604030504040204"/>
                          <a:ea typeface="MS Mincho"/>
                        </a:rPr>
                        <a:t> </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vMerge="1">
                  <a:txBody>
                    <a:bodyPr/>
                    <a:lstStyle/>
                    <a:p>
                      <a:endParaRPr lang="en-US"/>
                    </a:p>
                  </a:txBody>
                  <a:tcPr/>
                </a:tc>
                <a:tc>
                  <a:txBody>
                    <a:bodyPr/>
                    <a:lstStyle/>
                    <a:p>
                      <a:pPr>
                        <a:lnSpc>
                          <a:spcPct val="115000"/>
                        </a:lnSpc>
                        <a:spcAft>
                          <a:spcPts val="0"/>
                        </a:spcAft>
                      </a:pPr>
                      <a:r>
                        <a:rPr lang="id-ID" sz="1600" dirty="0">
                          <a:latin typeface="Tahoma" panose="020B0604030504040204"/>
                          <a:ea typeface="MS Mincho"/>
                        </a:rPr>
                        <a:t>Kontribusi Produk Luaran Terhadap Perkembangan Ipteks</a:t>
                      </a:r>
                      <a:endParaRPr lang="id-ID" sz="1600" dirty="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324000">
                <a:tc vMerge="1">
                  <a:txBody>
                    <a:bodyPr/>
                    <a:lstStyle/>
                    <a:p>
                      <a:endParaRPr lang="en-US"/>
                    </a:p>
                  </a:txBody>
                  <a:tcPr/>
                </a:tc>
                <a:tc>
                  <a:txBody>
                    <a:bodyPr/>
                    <a:lstStyle/>
                    <a:p>
                      <a:pPr>
                        <a:lnSpc>
                          <a:spcPct val="115000"/>
                        </a:lnSpc>
                        <a:spcAft>
                          <a:spcPts val="0"/>
                        </a:spcAft>
                      </a:pPr>
                      <a:r>
                        <a:rPr lang="fi-FI" sz="1600" dirty="0">
                          <a:latin typeface="Tahoma" panose="020B0604030504040204"/>
                          <a:ea typeface="MS Mincho"/>
                        </a:rPr>
                        <a:t>Potensi Publikasi Artikel Ilmiah/HKI</a:t>
                      </a:r>
                      <a:endParaRPr lang="id-ID" sz="1600" dirty="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600">
                          <a:latin typeface="Tahoma" panose="020B0604030504040204"/>
                          <a:ea typeface="MS Mincho"/>
                        </a:rPr>
                        <a:t> 10</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a:latin typeface="Tahoma" panose="020B0604030504040204"/>
                          <a:ea typeface="MS Mincho"/>
                        </a:rPr>
                        <a:t> </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GB" sz="1600">
                          <a:latin typeface="Tahoma" panose="020B0604030504040204"/>
                          <a:ea typeface="MS Mincho"/>
                        </a:rPr>
                        <a:t> </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rowSpan="2">
                  <a:txBody>
                    <a:bodyPr/>
                    <a:lstStyle/>
                    <a:p>
                      <a:pPr algn="ctr">
                        <a:lnSpc>
                          <a:spcPct val="115000"/>
                        </a:lnSpc>
                        <a:spcAft>
                          <a:spcPts val="0"/>
                        </a:spcAft>
                      </a:pPr>
                      <a:r>
                        <a:rPr lang="fi-FI" sz="1600" dirty="0">
                          <a:latin typeface="Tahoma" panose="020B0604030504040204"/>
                          <a:ea typeface="MS Mincho"/>
                        </a:rPr>
                        <a:t>4</a:t>
                      </a:r>
                      <a:endParaRPr lang="id-ID" sz="1600" dirty="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i-FI" sz="1600" b="1" dirty="0">
                          <a:latin typeface="Tahoma" panose="020B0604030504040204"/>
                          <a:ea typeface="MS Mincho"/>
                        </a:rPr>
                        <a:t>Penjadwalan Kegiatan dan Personalia:</a:t>
                      </a:r>
                      <a:endParaRPr lang="id-ID" sz="1600" dirty="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id-ID" sz="1600">
                          <a:latin typeface="Tahoma" panose="020B0604030504040204"/>
                          <a:ea typeface="MS Mincho"/>
                        </a:rPr>
                        <a:t>5</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15000"/>
                        </a:lnSpc>
                        <a:spcAft>
                          <a:spcPts val="0"/>
                        </a:spcAft>
                      </a:pPr>
                      <a:r>
                        <a:rPr lang="fi-FI" sz="1600">
                          <a:latin typeface="Tahoma" panose="020B0604030504040204"/>
                          <a:ea typeface="MS Mincho"/>
                        </a:rPr>
                        <a:t> </a:t>
                      </a:r>
                      <a:endParaRPr lang="id-ID" sz="1600">
                        <a:latin typeface="Times New Roman" panose="02020603050405020304"/>
                        <a:ea typeface="MS Mincho"/>
                      </a:endParaRPr>
                    </a:p>
                    <a:p>
                      <a:pPr>
                        <a:lnSpc>
                          <a:spcPct val="115000"/>
                        </a:lnSpc>
                        <a:spcAft>
                          <a:spcPts val="0"/>
                        </a:spcAft>
                      </a:pPr>
                      <a:r>
                        <a:rPr lang="id-ID" sz="1600">
                          <a:latin typeface="Tahoma" panose="020B0604030504040204"/>
                          <a:ea typeface="MS Mincho"/>
                        </a:rPr>
                        <a:t> </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15000"/>
                        </a:lnSpc>
                        <a:spcAft>
                          <a:spcPts val="0"/>
                        </a:spcAft>
                      </a:pPr>
                      <a:r>
                        <a:rPr lang="fi-FI" sz="1600" dirty="0">
                          <a:latin typeface="Tahoma" panose="020B0604030504040204"/>
                          <a:ea typeface="MS Mincho"/>
                        </a:rPr>
                        <a:t> </a:t>
                      </a:r>
                      <a:endParaRPr lang="id-ID" sz="1600" dirty="0">
                        <a:latin typeface="Times New Roman" panose="02020603050405020304"/>
                        <a:ea typeface="MS Mincho"/>
                      </a:endParaRPr>
                    </a:p>
                    <a:p>
                      <a:pPr>
                        <a:lnSpc>
                          <a:spcPct val="115000"/>
                        </a:lnSpc>
                        <a:spcAft>
                          <a:spcPts val="0"/>
                        </a:spcAft>
                      </a:pPr>
                      <a:r>
                        <a:rPr lang="id-ID" sz="1600" dirty="0">
                          <a:latin typeface="Tahoma" panose="020B0604030504040204"/>
                          <a:ea typeface="MS Mincho"/>
                        </a:rPr>
                        <a:t> </a:t>
                      </a:r>
                      <a:endParaRPr lang="id-ID" sz="1600" dirty="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vMerge="1">
                  <a:txBody>
                    <a:bodyPr/>
                    <a:lstStyle/>
                    <a:p>
                      <a:endParaRPr lang="en-US"/>
                    </a:p>
                  </a:txBody>
                  <a:tcPr/>
                </a:tc>
                <a:tc>
                  <a:txBody>
                    <a:bodyPr/>
                    <a:lstStyle/>
                    <a:p>
                      <a:pPr>
                        <a:lnSpc>
                          <a:spcPct val="115000"/>
                        </a:lnSpc>
                        <a:spcAft>
                          <a:spcPts val="0"/>
                        </a:spcAft>
                      </a:pPr>
                      <a:r>
                        <a:rPr lang="es-ES" sz="1600" dirty="0" err="1">
                          <a:latin typeface="Tahoma" panose="020B0604030504040204"/>
                          <a:ea typeface="MS Mincho"/>
                        </a:rPr>
                        <a:t>Lengkap</a:t>
                      </a:r>
                      <a:r>
                        <a:rPr lang="es-ES" sz="1600" dirty="0">
                          <a:latin typeface="Tahoma" panose="020B0604030504040204"/>
                          <a:ea typeface="MS Mincho"/>
                        </a:rPr>
                        <a:t>, </a:t>
                      </a:r>
                      <a:r>
                        <a:rPr lang="es-ES" sz="1600" dirty="0" err="1">
                          <a:latin typeface="Tahoma" panose="020B0604030504040204"/>
                          <a:ea typeface="MS Mincho"/>
                        </a:rPr>
                        <a:t>Jelas</a:t>
                      </a:r>
                      <a:r>
                        <a:rPr lang="es-ES" sz="1600" dirty="0">
                          <a:latin typeface="Tahoma" panose="020B0604030504040204"/>
                          <a:ea typeface="MS Mincho"/>
                        </a:rPr>
                        <a:t>, </a:t>
                      </a:r>
                      <a:r>
                        <a:rPr lang="es-ES" sz="1600" dirty="0" err="1">
                          <a:latin typeface="Tahoma" panose="020B0604030504040204"/>
                          <a:ea typeface="MS Mincho"/>
                        </a:rPr>
                        <a:t>Waktu</a:t>
                      </a:r>
                      <a:r>
                        <a:rPr lang="es-ES" sz="1600" dirty="0">
                          <a:latin typeface="Tahoma" panose="020B0604030504040204"/>
                          <a:ea typeface="MS Mincho"/>
                        </a:rPr>
                        <a:t>, dan  </a:t>
                      </a:r>
                      <a:r>
                        <a:rPr lang="es-ES" sz="1600" dirty="0" err="1">
                          <a:latin typeface="Tahoma" panose="020B0604030504040204"/>
                          <a:ea typeface="MS Mincho"/>
                        </a:rPr>
                        <a:t>Perso­na­lianya</a:t>
                      </a:r>
                      <a:r>
                        <a:rPr lang="es-ES" sz="1600" dirty="0">
                          <a:latin typeface="Tahoma" panose="020B0604030504040204"/>
                          <a:ea typeface="MS Mincho"/>
                        </a:rPr>
                        <a:t> </a:t>
                      </a:r>
                      <a:r>
                        <a:rPr lang="es-ES" sz="1600" dirty="0" err="1">
                          <a:latin typeface="Tahoma" panose="020B0604030504040204"/>
                          <a:ea typeface="MS Mincho"/>
                        </a:rPr>
                        <a:t>Sesuai</a:t>
                      </a:r>
                      <a:endParaRPr lang="id-ID" sz="1600" dirty="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324000">
                <a:tc rowSpan="2">
                  <a:txBody>
                    <a:bodyPr/>
                    <a:lstStyle/>
                    <a:p>
                      <a:pPr algn="ctr">
                        <a:lnSpc>
                          <a:spcPct val="115000"/>
                        </a:lnSpc>
                        <a:spcAft>
                          <a:spcPts val="0"/>
                        </a:spcAft>
                      </a:pPr>
                      <a:r>
                        <a:rPr lang="id-ID" sz="1600" dirty="0">
                          <a:latin typeface="Tahoma" panose="020B0604030504040204"/>
                          <a:ea typeface="MS Mincho"/>
                        </a:rPr>
                        <a:t>5</a:t>
                      </a:r>
                      <a:endParaRPr lang="id-ID" sz="1600" dirty="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id-ID" sz="1600" b="1" dirty="0">
                          <a:latin typeface="Tahoma" panose="020B0604030504040204"/>
                          <a:ea typeface="MS Mincho"/>
                        </a:rPr>
                        <a:t>Penyusunan Anggaran Biaya:</a:t>
                      </a:r>
                      <a:endParaRPr lang="id-ID" sz="1600" dirty="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15000"/>
                        </a:lnSpc>
                        <a:spcAft>
                          <a:spcPts val="0"/>
                        </a:spcAft>
                      </a:pPr>
                      <a:r>
                        <a:rPr lang="id-ID" sz="1600">
                          <a:latin typeface="Tahoma" panose="020B0604030504040204"/>
                          <a:ea typeface="MS Mincho"/>
                        </a:rPr>
                        <a:t>5</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15000"/>
                        </a:lnSpc>
                        <a:spcAft>
                          <a:spcPts val="0"/>
                        </a:spcAft>
                      </a:pPr>
                      <a:r>
                        <a:rPr lang="id-ID" sz="1600">
                          <a:latin typeface="Tahoma" panose="020B0604030504040204"/>
                          <a:ea typeface="MS Mincho"/>
                        </a:rPr>
                        <a:t> </a:t>
                      </a:r>
                      <a:endParaRPr lang="id-ID" sz="1600">
                        <a:latin typeface="Times New Roman" panose="02020603050405020304"/>
                        <a:ea typeface="MS Mincho"/>
                      </a:endParaRPr>
                    </a:p>
                    <a:p>
                      <a:pPr>
                        <a:lnSpc>
                          <a:spcPct val="115000"/>
                        </a:lnSpc>
                        <a:spcAft>
                          <a:spcPts val="0"/>
                        </a:spcAft>
                      </a:pPr>
                      <a:r>
                        <a:rPr lang="id-ID" sz="1600">
                          <a:latin typeface="Tahoma" panose="020B0604030504040204"/>
                          <a:ea typeface="MS Mincho"/>
                        </a:rPr>
                        <a:t> </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nSpc>
                          <a:spcPct val="115000"/>
                        </a:lnSpc>
                        <a:spcAft>
                          <a:spcPts val="0"/>
                        </a:spcAft>
                      </a:pPr>
                      <a:r>
                        <a:rPr lang="id-ID" sz="1600" dirty="0">
                          <a:latin typeface="Tahoma" panose="020B0604030504040204"/>
                          <a:ea typeface="MS Mincho"/>
                        </a:rPr>
                        <a:t> </a:t>
                      </a:r>
                      <a:endParaRPr lang="id-ID" sz="1600" dirty="0">
                        <a:latin typeface="Times New Roman" panose="02020603050405020304"/>
                        <a:ea typeface="MS Mincho"/>
                      </a:endParaRPr>
                    </a:p>
                    <a:p>
                      <a:pPr>
                        <a:lnSpc>
                          <a:spcPct val="115000"/>
                        </a:lnSpc>
                        <a:spcAft>
                          <a:spcPts val="0"/>
                        </a:spcAft>
                      </a:pPr>
                      <a:r>
                        <a:rPr lang="id-ID" sz="1600" dirty="0">
                          <a:latin typeface="Tahoma" panose="020B0604030504040204"/>
                          <a:ea typeface="MS Mincho"/>
                        </a:rPr>
                        <a:t> </a:t>
                      </a:r>
                      <a:endParaRPr lang="id-ID" sz="1600" dirty="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vMerge="1">
                  <a:txBody>
                    <a:bodyPr/>
                    <a:lstStyle/>
                    <a:p>
                      <a:endParaRPr lang="en-US"/>
                    </a:p>
                  </a:txBody>
                  <a:tcPr/>
                </a:tc>
                <a:tc>
                  <a:txBody>
                    <a:bodyPr/>
                    <a:lstStyle/>
                    <a:p>
                      <a:pPr>
                        <a:lnSpc>
                          <a:spcPct val="115000"/>
                        </a:lnSpc>
                        <a:spcAft>
                          <a:spcPts val="0"/>
                        </a:spcAft>
                      </a:pPr>
                      <a:r>
                        <a:rPr lang="en-GB" sz="1600" dirty="0" err="1">
                          <a:latin typeface="Tahoma" panose="020B0604030504040204"/>
                          <a:ea typeface="MS Mincho"/>
                        </a:rPr>
                        <a:t>Lengkap</a:t>
                      </a:r>
                      <a:r>
                        <a:rPr lang="en-GB" sz="1600" dirty="0">
                          <a:latin typeface="Tahoma" panose="020B0604030504040204"/>
                          <a:ea typeface="MS Mincho"/>
                        </a:rPr>
                        <a:t>, </a:t>
                      </a:r>
                      <a:r>
                        <a:rPr lang="en-GB" sz="1600" dirty="0" err="1">
                          <a:latin typeface="Tahoma" panose="020B0604030504040204"/>
                          <a:ea typeface="MS Mincho"/>
                        </a:rPr>
                        <a:t>Rinci</a:t>
                      </a:r>
                      <a:r>
                        <a:rPr lang="en-GB" sz="1600" dirty="0">
                          <a:latin typeface="Tahoma" panose="020B0604030504040204"/>
                          <a:ea typeface="MS Mincho"/>
                        </a:rPr>
                        <a:t>, </a:t>
                      </a:r>
                      <a:r>
                        <a:rPr lang="en-GB" sz="1600" dirty="0" err="1">
                          <a:latin typeface="Tahoma" panose="020B0604030504040204"/>
                          <a:ea typeface="MS Mincho"/>
                        </a:rPr>
                        <a:t>Wajar</a:t>
                      </a:r>
                      <a:r>
                        <a:rPr lang="en-GB" sz="1600" dirty="0">
                          <a:latin typeface="Tahoma" panose="020B0604030504040204"/>
                          <a:ea typeface="MS Mincho"/>
                        </a:rPr>
                        <a:t> </a:t>
                      </a:r>
                      <a:r>
                        <a:rPr lang="en-GB" sz="1600" dirty="0" err="1">
                          <a:latin typeface="Tahoma" panose="020B0604030504040204"/>
                          <a:ea typeface="MS Mincho"/>
                        </a:rPr>
                        <a:t>dan</a:t>
                      </a:r>
                      <a:r>
                        <a:rPr lang="en-GB" sz="1600" dirty="0">
                          <a:latin typeface="Tahoma" panose="020B0604030504040204"/>
                          <a:ea typeface="MS Mincho"/>
                        </a:rPr>
                        <a:t> </a:t>
                      </a:r>
                      <a:r>
                        <a:rPr lang="en-GB" sz="1600" dirty="0" err="1">
                          <a:latin typeface="Tahoma" panose="020B0604030504040204"/>
                          <a:ea typeface="MS Mincho"/>
                        </a:rPr>
                        <a:t>Jelas</a:t>
                      </a:r>
                      <a:r>
                        <a:rPr lang="en-GB" sz="1600" dirty="0">
                          <a:latin typeface="Tahoma" panose="020B0604030504040204"/>
                          <a:ea typeface="MS Mincho"/>
                        </a:rPr>
                        <a:t> </a:t>
                      </a:r>
                      <a:r>
                        <a:rPr lang="en-GB" sz="1600" dirty="0" err="1">
                          <a:latin typeface="Tahoma" panose="020B0604030504040204"/>
                          <a:ea typeface="MS Mincho"/>
                        </a:rPr>
                        <a:t>Peruntukan­nya</a:t>
                      </a:r>
                      <a:endParaRPr lang="id-ID" sz="1600" dirty="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324000">
                <a:tc gridSpan="2">
                  <a:txBody>
                    <a:bodyPr/>
                    <a:lstStyle/>
                    <a:p>
                      <a:pPr algn="ctr">
                        <a:lnSpc>
                          <a:spcPct val="115000"/>
                        </a:lnSpc>
                        <a:spcAft>
                          <a:spcPts val="0"/>
                        </a:spcAft>
                      </a:pPr>
                      <a:r>
                        <a:rPr lang="id-ID" sz="1600" b="1">
                          <a:latin typeface="Tahoma" panose="020B0604030504040204"/>
                          <a:ea typeface="MS Mincho"/>
                        </a:rPr>
                        <a:t>T O T A L</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lnSpc>
                          <a:spcPct val="115000"/>
                        </a:lnSpc>
                        <a:spcAft>
                          <a:spcPts val="0"/>
                        </a:spcAft>
                      </a:pPr>
                      <a:r>
                        <a:rPr lang="id-ID" sz="1600" b="1">
                          <a:latin typeface="Tahoma" panose="020B0604030504040204"/>
                          <a:ea typeface="MS Mincho"/>
                        </a:rPr>
                        <a:t>100</a:t>
                      </a:r>
                      <a:endParaRPr lang="id-ID" sz="1600">
                        <a:latin typeface="Times New Roman" panose="020206030504050203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id-ID" sz="1600">
                        <a:latin typeface="Tahoma" panose="020B06040305040402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endParaRPr lang="id-ID" sz="1600" dirty="0">
                        <a:latin typeface="Tahoma" panose="020B0604030504040204"/>
                        <a:ea typeface="MS Mincho"/>
                      </a:endParaRPr>
                    </a:p>
                  </a:txBody>
                  <a:tcPr marL="54510" marR="545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827584" y="260648"/>
            <a:ext cx="7272808" cy="584775"/>
          </a:xfrm>
          <a:prstGeom prst="rect">
            <a:avLst/>
          </a:prstGeom>
          <a:noFill/>
        </p:spPr>
        <p:txBody>
          <a:bodyPr wrap="square" rtlCol="0">
            <a:spAutoFit/>
          </a:bodyPr>
          <a:lstStyle/>
          <a:p>
            <a:r>
              <a:rPr lang="en-GB" sz="3200" dirty="0" err="1" smtClean="0">
                <a:solidFill>
                  <a:srgbClr val="FFFF00"/>
                </a:solidFill>
              </a:rPr>
              <a:t>Formulir</a:t>
            </a:r>
            <a:r>
              <a:rPr lang="en-GB" sz="3200" dirty="0" smtClean="0">
                <a:solidFill>
                  <a:srgbClr val="FFFF00"/>
                </a:solidFill>
              </a:rPr>
              <a:t> </a:t>
            </a:r>
            <a:r>
              <a:rPr lang="en-GB" sz="3200" i="1" dirty="0" smtClean="0">
                <a:solidFill>
                  <a:srgbClr val="FFFF00"/>
                </a:solidFill>
              </a:rPr>
              <a:t>Desk</a:t>
            </a:r>
            <a:r>
              <a:rPr lang="en-GB" sz="3200" dirty="0" smtClean="0">
                <a:solidFill>
                  <a:srgbClr val="FFFF00"/>
                </a:solidFill>
              </a:rPr>
              <a:t> </a:t>
            </a:r>
            <a:r>
              <a:rPr lang="en-GB" sz="3200" dirty="0" err="1" smtClean="0">
                <a:solidFill>
                  <a:srgbClr val="FFFF00"/>
                </a:solidFill>
              </a:rPr>
              <a:t>Evaluasi</a:t>
            </a:r>
            <a:r>
              <a:rPr lang="en-GB" sz="3200" dirty="0" smtClean="0">
                <a:solidFill>
                  <a:srgbClr val="FFFF00"/>
                </a:solidFill>
              </a:rPr>
              <a:t> </a:t>
            </a:r>
            <a:r>
              <a:rPr lang="id-ID" sz="3200" dirty="0" smtClean="0">
                <a:solidFill>
                  <a:srgbClr val="FFFF00"/>
                </a:solidFill>
              </a:rPr>
              <a:t>PKMKC</a:t>
            </a:r>
            <a:endParaRPr lang="id-ID" sz="3200" dirty="0">
              <a:solidFill>
                <a:srgbClr val="FFFF00"/>
              </a:solidFill>
            </a:endParaRP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Shape 1031"/>
          <p:cNvSpPr>
            <a:spLocks noGrp="1"/>
          </p:cNvSpPr>
          <p:nvPr>
            <p:ph type="title"/>
          </p:nvPr>
        </p:nvSpPr>
        <p:spPr>
          <a:xfrm>
            <a:off x="609600" y="122237"/>
            <a:ext cx="7086600" cy="563563"/>
          </a:xfrm>
          <a:prstGeom prst="rect">
            <a:avLst/>
          </a:prstGeom>
        </p:spPr>
        <p:txBody>
          <a:bodyPr/>
          <a:lstStyle/>
          <a:p>
            <a:r>
              <a:t>EMAS, PKM KC Pimnas 2016</a:t>
            </a:r>
          </a:p>
        </p:txBody>
      </p:sp>
      <p:sp>
        <p:nvSpPr>
          <p:cNvPr id="1032" name="Shape 1032"/>
          <p:cNvSpPr>
            <a:spLocks noGrp="1"/>
          </p:cNvSpPr>
          <p:nvPr>
            <p:ph type="body" idx="1"/>
          </p:nvPr>
        </p:nvSpPr>
        <p:spPr>
          <a:xfrm>
            <a:off x="457200" y="914400"/>
            <a:ext cx="8305800" cy="5715000"/>
          </a:xfrm>
          <a:prstGeom prst="rect">
            <a:avLst/>
          </a:prstGeom>
        </p:spPr>
        <p:txBody>
          <a:bodyPr/>
          <a:lstStyle/>
          <a:p>
            <a:pPr marL="457200" indent="-457200">
              <a:spcBef>
                <a:spcPts val="500"/>
              </a:spcBef>
              <a:buSzPct val="100000"/>
              <a:buFontTx/>
              <a:buAutoNum type="arabicPeriod"/>
              <a:defRPr sz="2400"/>
            </a:pPr>
            <a:r>
              <a:t>TOTAL FLEX (Automatic Natural Food Color Extractor): Rancang Bangun Mesin Ekstraksi Pewarna Alami Berbasis Electroconductive Heating Sebagai Upaya Mewujudkan Gerakan Keamanan Pangan Nasional</a:t>
            </a:r>
          </a:p>
          <a:p>
            <a:pPr marL="457200" indent="-457200">
              <a:spcBef>
                <a:spcPts val="500"/>
              </a:spcBef>
              <a:buSzPct val="100000"/>
              <a:buFontTx/>
              <a:buAutoNum type="arabicPeriod"/>
              <a:defRPr sz="2400">
                <a:solidFill>
                  <a:srgbClr val="455D00"/>
                </a:solidFill>
              </a:defRPr>
            </a:pPr>
            <a:r>
              <a:rPr>
                <a:solidFill>
                  <a:srgbClr val="FFFF00"/>
                </a:solidFill>
              </a:rPr>
              <a:t>F-RAY (Fruit Spoilage Delay)  Inovasi Alat Preservasi Berbasis Automatic ECO-CUMCO (Edible Coating and Vacuum Cooling) Sebagai Upaya Memperpanjang Umur Simpan Buah Segar Guna Meningkatkan Kualitas Buah Lokal</a:t>
            </a: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med"/>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Shape 1034"/>
          <p:cNvSpPr>
            <a:spLocks noGrp="1"/>
          </p:cNvSpPr>
          <p:nvPr>
            <p:ph type="title"/>
          </p:nvPr>
        </p:nvSpPr>
        <p:spPr>
          <a:xfrm>
            <a:off x="609600" y="122237"/>
            <a:ext cx="7086600" cy="563563"/>
          </a:xfrm>
          <a:prstGeom prst="rect">
            <a:avLst/>
          </a:prstGeom>
        </p:spPr>
        <p:txBody>
          <a:bodyPr/>
          <a:lstStyle/>
          <a:p>
            <a:r>
              <a:t>EMAS, PKM KC Pimnas 2016</a:t>
            </a:r>
          </a:p>
        </p:txBody>
      </p:sp>
      <p:sp>
        <p:nvSpPr>
          <p:cNvPr id="1035" name="Shape 1035"/>
          <p:cNvSpPr>
            <a:spLocks noGrp="1"/>
          </p:cNvSpPr>
          <p:nvPr>
            <p:ph type="body" idx="1"/>
          </p:nvPr>
        </p:nvSpPr>
        <p:spPr>
          <a:xfrm>
            <a:off x="457200" y="914400"/>
            <a:ext cx="8305800" cy="5715000"/>
          </a:xfrm>
          <a:prstGeom prst="rect">
            <a:avLst/>
          </a:prstGeom>
        </p:spPr>
        <p:txBody>
          <a:bodyPr/>
          <a:lstStyle/>
          <a:p>
            <a:pPr marL="457200" indent="-457200">
              <a:spcBef>
                <a:spcPts val="500"/>
              </a:spcBef>
              <a:buSzPct val="100000"/>
              <a:buFontTx/>
              <a:buAutoNum type="arabicPeriod"/>
              <a:defRPr sz="2400"/>
            </a:pPr>
            <a:r>
              <a:t>SAFARI OS-002 (Smart Farm Nanotechnology) Alat Penyerap Amoniak (NH3) dan Hidrogen Sulfida (H2S) Pada Kandang Ayam Dalam Mewujudkan Eco-Green Technology</a:t>
            </a:r>
          </a:p>
          <a:p>
            <a:pPr marL="457200" indent="-457200">
              <a:spcBef>
                <a:spcPts val="500"/>
              </a:spcBef>
              <a:buSzPct val="100000"/>
              <a:buFontTx/>
              <a:buAutoNum type="arabicPeriod"/>
              <a:defRPr sz="2400">
                <a:solidFill>
                  <a:srgbClr val="678B00"/>
                </a:solidFill>
              </a:defRPr>
            </a:pPr>
            <a:r>
              <a:rPr>
                <a:solidFill>
                  <a:srgbClr val="FFFF00"/>
                </a:solidFill>
              </a:rPr>
              <a:t>Smart Heart Monitor: Electrocardiogram Portabel Berbasis Raspberry Pi yang Terintegrasi Android sebagai Pendeteksi Kelelahan dan Pencegah Serangan Jantung </a:t>
            </a: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med"/>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PKM-KC</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911356"/>
              </p:ext>
            </p:extLst>
          </p:nvPr>
        </p:nvGraphicFramePr>
        <p:xfrm>
          <a:off x="520700" y="1065213"/>
          <a:ext cx="8381253" cy="5005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1188371"/>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EMAS, PKMKC PIMNAS 2017</a:t>
            </a:r>
            <a:endParaRPr lang="en-US" dirty="0"/>
          </a:p>
        </p:txBody>
      </p:sp>
      <p:sp>
        <p:nvSpPr>
          <p:cNvPr id="3" name="Content Placeholder 2"/>
          <p:cNvSpPr>
            <a:spLocks noGrp="1"/>
          </p:cNvSpPr>
          <p:nvPr>
            <p:ph idx="1"/>
          </p:nvPr>
        </p:nvSpPr>
        <p:spPr/>
        <p:txBody>
          <a:bodyPr/>
          <a:lstStyle/>
          <a:p>
            <a:r>
              <a:rPr lang="en-US" dirty="0"/>
              <a:t>NORMEX (NON-THERMAL PIGMENT EXTRACTOR) RANCANG BANGUN ALAT EKSTRAKSI PIGMEN ANTOSIANIN BERBASIS NON-THERMAL HEP (HYPER ELECRIC PULSE) DALAM UPAYA MEWUJUDKAN KEAMANAN PANGAN </a:t>
            </a:r>
            <a:r>
              <a:rPr lang="en-US" dirty="0" smtClean="0"/>
              <a:t>2030</a:t>
            </a:r>
          </a:p>
          <a:p>
            <a:r>
              <a:rPr lang="en-US" dirty="0"/>
              <a:t>COMMPAC - COAGULANT AUTOMATIC MIXING MACHINE POLY ALMUNIUM CHLORIDE SEBAGAI UPAYA PENINGKATAN KUALITAS GARAM RAKYAT GUNA MENUJU SWASEMBADA GARAM NASIONAL</a:t>
            </a:r>
          </a:p>
          <a:p>
            <a:r>
              <a:rPr lang="en-US" dirty="0"/>
              <a:t>ELEGAN CAFE (ELECTROOSMOSIS IRRIGATION SYSTEM FOR NON-TECHNICAL FIELD) SOLUSI EFEKTIF IRIGASI TANAMAN HORTIKULTURA PADA LAHAN NON TEKNIS</a:t>
            </a:r>
          </a:p>
          <a:p>
            <a:endParaRPr lang="en-US" dirty="0"/>
          </a:p>
          <a:p>
            <a:endParaRPr lang="en-US" dirty="0"/>
          </a:p>
        </p:txBody>
      </p:sp>
    </p:spTree>
    <p:extLst>
      <p:ext uri="{BB962C8B-B14F-4D97-AF65-F5344CB8AC3E}">
        <p14:creationId xmlns:p14="http://schemas.microsoft.com/office/powerpoint/2010/main" val="4210962182"/>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Lanjutan</a:t>
            </a:r>
            <a:r>
              <a:rPr lang="en-US" dirty="0" smtClean="0"/>
              <a:t>……..</a:t>
            </a:r>
            <a:endParaRPr lang="en-US" dirty="0"/>
          </a:p>
        </p:txBody>
      </p:sp>
      <p:sp>
        <p:nvSpPr>
          <p:cNvPr id="3" name="Content Placeholder 2"/>
          <p:cNvSpPr>
            <a:spLocks noGrp="1"/>
          </p:cNvSpPr>
          <p:nvPr>
            <p:ph idx="1"/>
          </p:nvPr>
        </p:nvSpPr>
        <p:spPr/>
        <p:txBody>
          <a:bodyPr/>
          <a:lstStyle/>
          <a:p>
            <a:r>
              <a:rPr lang="en-US" dirty="0"/>
              <a:t>I-BEE, INTELIGENT ELECTRONIC BRAILE INTEGRATED ANDROID SEBAGAI MEDIA PEMBELAJARAN MEMBACA HURUF LATIN DAN HIJAIYAH TERPADU DAN TERJANGKAU BAGI PENYANDANG KESULITAN MELIHAT</a:t>
            </a:r>
          </a:p>
          <a:p>
            <a:r>
              <a:rPr lang="en-US" dirty="0"/>
              <a:t>B-PROTECT (BEE PROPOLIST HEAT EXTRACTOR) INOVASI RANCANG BANGUN PROPOLIS BERBASIS AUTHOMATIC REHEATER (RESISTIVE HEATING WITH VACUUM FILTER) SEBAGAI UPAYA PENINGKATAN MUTU PRODUK OBAT HERBAL PETERNAKAN LEBAH LOKAL</a:t>
            </a:r>
          </a:p>
          <a:p>
            <a:endParaRPr lang="en-US" dirty="0"/>
          </a:p>
        </p:txBody>
      </p:sp>
    </p:spTree>
    <p:extLst>
      <p:ext uri="{BB962C8B-B14F-4D97-AF65-F5344CB8AC3E}">
        <p14:creationId xmlns:p14="http://schemas.microsoft.com/office/powerpoint/2010/main" val="52793449"/>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PKMKC</a:t>
            </a:r>
            <a:r>
              <a:rPr lang="en-US" altLang="id-ID" dirty="0" smtClean="0"/>
              <a:t>.......</a:t>
            </a:r>
          </a:p>
        </p:txBody>
      </p:sp>
      <p:sp>
        <p:nvSpPr>
          <p:cNvPr id="3" name="Content Placeholder 2"/>
          <p:cNvSpPr>
            <a:spLocks noGrp="1"/>
          </p:cNvSpPr>
          <p:nvPr>
            <p:ph idx="1"/>
          </p:nvPr>
        </p:nvSpPr>
        <p:spPr/>
        <p:txBody>
          <a:bodyPr/>
          <a:lstStyle/>
          <a:p>
            <a:pPr lvl="0"/>
            <a:r>
              <a:rPr lang="id-ID" dirty="0" smtClean="0"/>
              <a:t>Brain Spider-pus:spidol Multifungsi Pendukung Flexibilitas Sarana Pembelajaran Yang Murah Dan Tepat Guna</a:t>
            </a:r>
          </a:p>
          <a:p>
            <a:pPr lvl="0"/>
            <a:r>
              <a:rPr lang="id-ID" dirty="0" smtClean="0"/>
              <a:t>Bogor Labirin Verticulture : Perencanaan Agrowisata Vertikultur Berbentuk Labirin Sebagai Upaya Pemberdayaan Petani Hortikultura Di Sekitar Telaga Warna Puncak Bogor</a:t>
            </a:r>
          </a:p>
          <a:p>
            <a:pPr lvl="0"/>
            <a:r>
              <a:rPr lang="id-ID" dirty="0" smtClean="0"/>
              <a:t>Sistem Penyiraman Otomatis Tanaman Kedelai Menggunakan Metode Fuzzy Logic Tsukamoto</a:t>
            </a:r>
          </a:p>
          <a:p>
            <a:pPr lvl="0"/>
            <a:r>
              <a:rPr lang="id-ID" dirty="0" smtClean="0"/>
              <a:t>Greepbox (Green Poultry Box) Rancang Bangun Sarana Transportasi Ayam Ramah Lingkungan Sebagai Realisasi Program Operasional Transportasi Ayam Sehat (Otas) Berbasis Animal Welfare</a:t>
            </a:r>
          </a:p>
          <a:p>
            <a:endParaRPr lang="id-ID" dirty="0"/>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PKMKC</a:t>
            </a:r>
            <a:r>
              <a:rPr lang="en-US" altLang="id-ID" dirty="0" smtClean="0"/>
              <a:t>........</a:t>
            </a:r>
          </a:p>
        </p:txBody>
      </p:sp>
      <p:sp>
        <p:nvSpPr>
          <p:cNvPr id="3" name="Content Placeholder 2"/>
          <p:cNvSpPr>
            <a:spLocks noGrp="1"/>
          </p:cNvSpPr>
          <p:nvPr>
            <p:ph idx="1"/>
          </p:nvPr>
        </p:nvSpPr>
        <p:spPr/>
        <p:txBody>
          <a:bodyPr/>
          <a:lstStyle/>
          <a:p>
            <a:pPr lvl="0"/>
            <a:r>
              <a:rPr lang="id-ID" sz="2200" dirty="0" smtClean="0"/>
              <a:t>F-Filter (Fetch Filter), Lengan Penyaring Sampah Otomatik Berbasis Waktu Sebagai Pembersih Sungai di Daerah Perkotaan</a:t>
            </a:r>
          </a:p>
          <a:p>
            <a:pPr lvl="0"/>
            <a:r>
              <a:rPr lang="id-ID" sz="2200" dirty="0" smtClean="0"/>
              <a:t>Iconn: Aplikasi Kamus Bahasa Isyarat Percakapan Umum Sebagai Inovasi Penggunaan Teknologi Informasi Dalam Pembelajaran Bahasa Isyarat Berbasis Android</a:t>
            </a:r>
          </a:p>
          <a:p>
            <a:pPr lvl="0"/>
            <a:r>
              <a:rPr lang="id-ID" sz="2200" dirty="0" smtClean="0"/>
              <a:t>GANESHA WAVE (Ganwave), Sebagai Solusi Pembangkit Listrik Alternatif Tenaga Gelombang Air Laut</a:t>
            </a:r>
          </a:p>
          <a:p>
            <a:pPr lvl="0"/>
            <a:r>
              <a:rPr lang="id-ID" sz="2200" dirty="0" smtClean="0"/>
              <a:t>Brain Computer Interface Dengan P300 Speller Sebagai Alternatif Alat Bantu Mengeja Bagi Penderita Paralisis</a:t>
            </a:r>
          </a:p>
          <a:p>
            <a:pPr lvl="0"/>
            <a:r>
              <a:rPr lang="id-ID" sz="2200" dirty="0" smtClean="0"/>
              <a:t>"Ahash" (Jas Hujan Dan Parasit Boot Pada Helm): Inovasi Jas Hujan Dengan Pemakaian Yang Mudah Dan Cepat Bagi Pengendara Sepeda Motor</a:t>
            </a:r>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Shape 1037"/>
          <p:cNvSpPr>
            <a:spLocks noGrp="1"/>
          </p:cNvSpPr>
          <p:nvPr>
            <p:ph type="title"/>
          </p:nvPr>
        </p:nvSpPr>
        <p:spPr>
          <a:xfrm>
            <a:off x="533400" y="122237"/>
            <a:ext cx="7162800" cy="563563"/>
          </a:xfrm>
          <a:prstGeom prst="rect">
            <a:avLst/>
          </a:prstGeom>
        </p:spPr>
        <p:txBody>
          <a:bodyPr/>
          <a:lstStyle/>
          <a:p>
            <a:r>
              <a:t>PKM KC</a:t>
            </a:r>
          </a:p>
        </p:txBody>
      </p:sp>
      <p:sp>
        <p:nvSpPr>
          <p:cNvPr id="1038" name="Shape 1038"/>
          <p:cNvSpPr/>
          <p:nvPr/>
        </p:nvSpPr>
        <p:spPr>
          <a:xfrm>
            <a:off x="-76200" y="6629400"/>
            <a:ext cx="518092" cy="226986"/>
          </a:xfrm>
          <a:prstGeom prst="rect">
            <a:avLst/>
          </a:prstGeom>
          <a:ln w="12700">
            <a:miter lim="400000"/>
          </a:ln>
        </p:spPr>
        <p:txBody>
          <a:bodyPr lIns="45719" rIns="45719">
            <a:spAutoFit/>
          </a:bodyPr>
          <a:lstStyle>
            <a:lvl1pPr>
              <a:defRPr sz="1000">
                <a:solidFill>
                  <a:srgbClr val="678B00"/>
                </a:solidFill>
                <a:latin typeface="Arial" panose="020B0604020202020204"/>
                <a:ea typeface="Arial" panose="020B0604020202020204"/>
                <a:cs typeface="Arial" panose="020B0604020202020204"/>
                <a:sym typeface="Arial" panose="020B0604020202020204"/>
              </a:defRPr>
            </a:lvl1pPr>
          </a:lstStyle>
          <a:p>
            <a:r>
              <a:t>Emas</a:t>
            </a:r>
          </a:p>
        </p:txBody>
      </p:sp>
      <p:sp>
        <p:nvSpPr>
          <p:cNvPr id="1039" name="Shape 1039"/>
          <p:cNvSpPr/>
          <p:nvPr/>
        </p:nvSpPr>
        <p:spPr>
          <a:xfrm>
            <a:off x="8610600" y="6611779"/>
            <a:ext cx="594292" cy="226986"/>
          </a:xfrm>
          <a:prstGeom prst="rect">
            <a:avLst/>
          </a:prstGeom>
          <a:ln w="12700">
            <a:miter lim="400000"/>
          </a:ln>
        </p:spPr>
        <p:txBody>
          <a:bodyPr lIns="45719" rIns="45719">
            <a:spAutoFit/>
          </a:bodyPr>
          <a:lstStyle>
            <a:lvl1pPr>
              <a:defRPr sz="1000">
                <a:solidFill>
                  <a:srgbClr val="678B00"/>
                </a:solidFill>
                <a:latin typeface="Arial" panose="020B0604020202020204"/>
                <a:ea typeface="Arial" panose="020B0604020202020204"/>
                <a:cs typeface="Arial" panose="020B0604020202020204"/>
                <a:sym typeface="Arial" panose="020B0604020202020204"/>
              </a:defRPr>
            </a:lvl1pPr>
          </a:lstStyle>
          <a:p>
            <a:r>
              <a:t>Emas</a:t>
            </a:r>
          </a:p>
        </p:txBody>
      </p:sp>
      <p:pic>
        <p:nvPicPr>
          <p:cNvPr id="1040" name="image69.png"/>
          <p:cNvPicPr>
            <a:picLocks noChangeAspect="1"/>
          </p:cNvPicPr>
          <p:nvPr/>
        </p:nvPicPr>
        <p:blipFill>
          <a:blip r:embed="rId2"/>
          <a:stretch>
            <a:fillRect/>
          </a:stretch>
        </p:blipFill>
        <p:spPr>
          <a:xfrm>
            <a:off x="228600" y="914399"/>
            <a:ext cx="4191000" cy="5700661"/>
          </a:xfrm>
          <a:prstGeom prst="rect">
            <a:avLst/>
          </a:prstGeom>
          <a:ln w="12700">
            <a:miter lim="400000"/>
            <a:headEnd/>
            <a:tailEnd/>
          </a:ln>
        </p:spPr>
      </p:pic>
      <p:pic>
        <p:nvPicPr>
          <p:cNvPr id="1041" name="image70.png"/>
          <p:cNvPicPr>
            <a:picLocks noChangeAspect="1"/>
          </p:cNvPicPr>
          <p:nvPr/>
        </p:nvPicPr>
        <p:blipFill>
          <a:blip r:embed="rId3"/>
          <a:stretch>
            <a:fillRect/>
          </a:stretch>
        </p:blipFill>
        <p:spPr>
          <a:xfrm>
            <a:off x="4606471" y="914400"/>
            <a:ext cx="4308929" cy="5715000"/>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mc:Choice>
    <mc:Fallback xmlns="">
      <p:transition spd="med"/>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Shape 1043"/>
          <p:cNvSpPr>
            <a:spLocks noGrp="1"/>
          </p:cNvSpPr>
          <p:nvPr>
            <p:ph type="title"/>
          </p:nvPr>
        </p:nvSpPr>
        <p:spPr>
          <a:xfrm>
            <a:off x="533400" y="122237"/>
            <a:ext cx="7162800" cy="563563"/>
          </a:xfrm>
          <a:prstGeom prst="rect">
            <a:avLst/>
          </a:prstGeom>
        </p:spPr>
        <p:txBody>
          <a:bodyPr/>
          <a:lstStyle/>
          <a:p>
            <a:r>
              <a:t>PKM KC</a:t>
            </a:r>
          </a:p>
        </p:txBody>
      </p:sp>
      <p:sp>
        <p:nvSpPr>
          <p:cNvPr id="1044" name="Shape 1044"/>
          <p:cNvSpPr/>
          <p:nvPr/>
        </p:nvSpPr>
        <p:spPr>
          <a:xfrm>
            <a:off x="-76200" y="6629400"/>
            <a:ext cx="518092" cy="226986"/>
          </a:xfrm>
          <a:prstGeom prst="rect">
            <a:avLst/>
          </a:prstGeom>
          <a:ln w="12700">
            <a:miter lim="400000"/>
          </a:ln>
        </p:spPr>
        <p:txBody>
          <a:bodyPr lIns="45719" rIns="45719">
            <a:spAutoFit/>
          </a:bodyPr>
          <a:lstStyle>
            <a:lvl1pPr>
              <a:defRPr sz="1000">
                <a:solidFill>
                  <a:srgbClr val="678B00"/>
                </a:solidFill>
                <a:latin typeface="Arial" panose="020B0604020202020204"/>
                <a:ea typeface="Arial" panose="020B0604020202020204"/>
                <a:cs typeface="Arial" panose="020B0604020202020204"/>
                <a:sym typeface="Arial" panose="020B0604020202020204"/>
              </a:defRPr>
            </a:lvl1pPr>
          </a:lstStyle>
          <a:p>
            <a:r>
              <a:t>Emas</a:t>
            </a:r>
          </a:p>
        </p:txBody>
      </p:sp>
      <p:sp>
        <p:nvSpPr>
          <p:cNvPr id="1045" name="Shape 1045"/>
          <p:cNvSpPr/>
          <p:nvPr/>
        </p:nvSpPr>
        <p:spPr>
          <a:xfrm>
            <a:off x="8610600" y="6611779"/>
            <a:ext cx="594292" cy="226986"/>
          </a:xfrm>
          <a:prstGeom prst="rect">
            <a:avLst/>
          </a:prstGeom>
          <a:ln w="12700">
            <a:miter lim="400000"/>
          </a:ln>
        </p:spPr>
        <p:txBody>
          <a:bodyPr lIns="45719" rIns="45719">
            <a:spAutoFit/>
          </a:bodyPr>
          <a:lstStyle>
            <a:lvl1pPr>
              <a:defRPr sz="1000">
                <a:solidFill>
                  <a:srgbClr val="678B00"/>
                </a:solidFill>
                <a:latin typeface="Arial" panose="020B0604020202020204"/>
                <a:ea typeface="Arial" panose="020B0604020202020204"/>
                <a:cs typeface="Arial" panose="020B0604020202020204"/>
                <a:sym typeface="Arial" panose="020B0604020202020204"/>
              </a:defRPr>
            </a:lvl1pPr>
          </a:lstStyle>
          <a:p>
            <a:r>
              <a:t>Emas</a:t>
            </a:r>
          </a:p>
        </p:txBody>
      </p:sp>
      <p:pic>
        <p:nvPicPr>
          <p:cNvPr id="1046" name="image71.png"/>
          <p:cNvPicPr>
            <a:picLocks noChangeAspect="1"/>
          </p:cNvPicPr>
          <p:nvPr/>
        </p:nvPicPr>
        <p:blipFill>
          <a:blip r:embed="rId2"/>
          <a:stretch>
            <a:fillRect/>
          </a:stretch>
        </p:blipFill>
        <p:spPr>
          <a:xfrm>
            <a:off x="228600" y="914400"/>
            <a:ext cx="4308929" cy="5715000"/>
          </a:xfrm>
          <a:prstGeom prst="rect">
            <a:avLst/>
          </a:prstGeom>
          <a:ln w="12700">
            <a:miter lim="400000"/>
            <a:headEnd/>
            <a:tailEnd/>
          </a:ln>
        </p:spPr>
      </p:pic>
      <p:pic>
        <p:nvPicPr>
          <p:cNvPr id="1047" name="image72.png"/>
          <p:cNvPicPr>
            <a:picLocks noChangeAspect="1"/>
          </p:cNvPicPr>
          <p:nvPr/>
        </p:nvPicPr>
        <p:blipFill>
          <a:blip r:embed="rId3"/>
          <a:stretch>
            <a:fillRect/>
          </a:stretch>
        </p:blipFill>
        <p:spPr>
          <a:xfrm>
            <a:off x="4650366" y="914400"/>
            <a:ext cx="4234586" cy="5638800"/>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mc:Choice>
    <mc:Fallback xmlns="">
      <p:transition spd="med"/>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 name="Shape 1049"/>
          <p:cNvSpPr>
            <a:spLocks noGrp="1"/>
          </p:cNvSpPr>
          <p:nvPr>
            <p:ph type="title"/>
          </p:nvPr>
        </p:nvSpPr>
        <p:spPr>
          <a:xfrm>
            <a:off x="533400" y="122237"/>
            <a:ext cx="7162800" cy="563563"/>
          </a:xfrm>
          <a:prstGeom prst="rect">
            <a:avLst/>
          </a:prstGeom>
        </p:spPr>
        <p:txBody>
          <a:bodyPr/>
          <a:lstStyle/>
          <a:p>
            <a:r>
              <a:t>PKM KC</a:t>
            </a:r>
          </a:p>
        </p:txBody>
      </p:sp>
      <p:sp>
        <p:nvSpPr>
          <p:cNvPr id="1050" name="Shape 1050"/>
          <p:cNvSpPr/>
          <p:nvPr/>
        </p:nvSpPr>
        <p:spPr>
          <a:xfrm>
            <a:off x="-76200" y="6629400"/>
            <a:ext cx="518092" cy="226986"/>
          </a:xfrm>
          <a:prstGeom prst="rect">
            <a:avLst/>
          </a:prstGeom>
          <a:ln w="12700">
            <a:miter lim="400000"/>
          </a:ln>
        </p:spPr>
        <p:txBody>
          <a:bodyPr lIns="45719" rIns="45719">
            <a:spAutoFit/>
          </a:bodyPr>
          <a:lstStyle>
            <a:lvl1pPr>
              <a:defRPr sz="1000">
                <a:solidFill>
                  <a:srgbClr val="A6A6A6"/>
                </a:solidFill>
                <a:latin typeface="Arial" panose="020B0604020202020204"/>
                <a:ea typeface="Arial" panose="020B0604020202020204"/>
                <a:cs typeface="Arial" panose="020B0604020202020204"/>
                <a:sym typeface="Arial" panose="020B0604020202020204"/>
              </a:defRPr>
            </a:lvl1pPr>
          </a:lstStyle>
          <a:p>
            <a:r>
              <a:t>Emas</a:t>
            </a:r>
          </a:p>
        </p:txBody>
      </p:sp>
      <p:sp>
        <p:nvSpPr>
          <p:cNvPr id="1051" name="Shape 1051"/>
          <p:cNvSpPr/>
          <p:nvPr/>
        </p:nvSpPr>
        <p:spPr>
          <a:xfrm>
            <a:off x="8610600" y="6611779"/>
            <a:ext cx="594292" cy="226986"/>
          </a:xfrm>
          <a:prstGeom prst="rect">
            <a:avLst/>
          </a:prstGeom>
          <a:ln w="12700">
            <a:miter lim="400000"/>
          </a:ln>
        </p:spPr>
        <p:txBody>
          <a:bodyPr lIns="45719" rIns="45719">
            <a:spAutoFit/>
          </a:bodyPr>
          <a:lstStyle>
            <a:lvl1pPr>
              <a:defRPr sz="1000">
                <a:solidFill>
                  <a:srgbClr val="A6A6A6"/>
                </a:solidFill>
                <a:latin typeface="Arial" panose="020B0604020202020204"/>
                <a:ea typeface="Arial" panose="020B0604020202020204"/>
                <a:cs typeface="Arial" panose="020B0604020202020204"/>
                <a:sym typeface="Arial" panose="020B0604020202020204"/>
              </a:defRPr>
            </a:lvl1pPr>
          </a:lstStyle>
          <a:p>
            <a:r>
              <a:t>Emas</a:t>
            </a:r>
          </a:p>
        </p:txBody>
      </p:sp>
      <p:pic>
        <p:nvPicPr>
          <p:cNvPr id="1052" name="image73.png"/>
          <p:cNvPicPr>
            <a:picLocks noChangeAspect="1"/>
          </p:cNvPicPr>
          <p:nvPr/>
        </p:nvPicPr>
        <p:blipFill>
          <a:blip r:embed="rId2"/>
          <a:stretch>
            <a:fillRect/>
          </a:stretch>
        </p:blipFill>
        <p:spPr>
          <a:xfrm>
            <a:off x="228600" y="847725"/>
            <a:ext cx="4276593" cy="5867400"/>
          </a:xfrm>
          <a:prstGeom prst="rect">
            <a:avLst/>
          </a:prstGeom>
          <a:ln w="12700">
            <a:miter lim="400000"/>
            <a:headEnd/>
            <a:tailEnd/>
          </a:ln>
        </p:spPr>
      </p:pic>
      <p:pic>
        <p:nvPicPr>
          <p:cNvPr id="1053" name="image74.png"/>
          <p:cNvPicPr>
            <a:picLocks noChangeAspect="1"/>
          </p:cNvPicPr>
          <p:nvPr/>
        </p:nvPicPr>
        <p:blipFill>
          <a:blip r:embed="rId3"/>
          <a:stretch>
            <a:fillRect/>
          </a:stretch>
        </p:blipFill>
        <p:spPr>
          <a:xfrm>
            <a:off x="4586425" y="838200"/>
            <a:ext cx="4315273" cy="5867400"/>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mc:Choice>
    <mc:Fallback xmlns="">
      <p:transition spd="med"/>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 name="Shape 1055"/>
          <p:cNvSpPr>
            <a:spLocks noGrp="1"/>
          </p:cNvSpPr>
          <p:nvPr>
            <p:ph type="title"/>
          </p:nvPr>
        </p:nvSpPr>
        <p:spPr>
          <a:xfrm>
            <a:off x="533400" y="122237"/>
            <a:ext cx="7162800" cy="563563"/>
          </a:xfrm>
          <a:prstGeom prst="rect">
            <a:avLst/>
          </a:prstGeom>
        </p:spPr>
        <p:txBody>
          <a:bodyPr/>
          <a:lstStyle/>
          <a:p>
            <a:r>
              <a:t>PKM KC</a:t>
            </a:r>
          </a:p>
        </p:txBody>
      </p:sp>
      <p:pic>
        <p:nvPicPr>
          <p:cNvPr id="1056" name="image75.png"/>
          <p:cNvPicPr>
            <a:picLocks noChangeAspect="1"/>
          </p:cNvPicPr>
          <p:nvPr/>
        </p:nvPicPr>
        <p:blipFill>
          <a:blip r:embed="rId2"/>
          <a:stretch>
            <a:fillRect/>
          </a:stretch>
        </p:blipFill>
        <p:spPr>
          <a:xfrm>
            <a:off x="228600" y="926211"/>
            <a:ext cx="4267200" cy="5652508"/>
          </a:xfrm>
          <a:prstGeom prst="rect">
            <a:avLst/>
          </a:prstGeom>
          <a:ln w="12700">
            <a:miter lim="400000"/>
            <a:headEnd/>
            <a:tailEnd/>
          </a:ln>
        </p:spPr>
      </p:pic>
      <p:pic>
        <p:nvPicPr>
          <p:cNvPr id="1057" name="image76.png"/>
          <p:cNvPicPr>
            <a:picLocks noChangeAspect="1"/>
          </p:cNvPicPr>
          <p:nvPr/>
        </p:nvPicPr>
        <p:blipFill>
          <a:blip r:embed="rId3"/>
          <a:stretch>
            <a:fillRect/>
          </a:stretch>
        </p:blipFill>
        <p:spPr>
          <a:xfrm>
            <a:off x="4514850" y="914400"/>
            <a:ext cx="4349509" cy="5696712"/>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mc:Choice>
    <mc:Fallback xmlns="">
      <p:transition spd="med"/>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 name="Shape 1059"/>
          <p:cNvSpPr>
            <a:spLocks noGrp="1"/>
          </p:cNvSpPr>
          <p:nvPr>
            <p:ph type="title"/>
          </p:nvPr>
        </p:nvSpPr>
        <p:spPr>
          <a:xfrm>
            <a:off x="533400" y="122237"/>
            <a:ext cx="7162800" cy="563563"/>
          </a:xfrm>
          <a:prstGeom prst="rect">
            <a:avLst/>
          </a:prstGeom>
        </p:spPr>
        <p:txBody>
          <a:bodyPr/>
          <a:lstStyle/>
          <a:p>
            <a:r>
              <a:t>PKM KC</a:t>
            </a:r>
          </a:p>
        </p:txBody>
      </p:sp>
      <p:pic>
        <p:nvPicPr>
          <p:cNvPr id="1060" name="image75.png"/>
          <p:cNvPicPr>
            <a:picLocks noChangeAspect="1"/>
          </p:cNvPicPr>
          <p:nvPr/>
        </p:nvPicPr>
        <p:blipFill>
          <a:blip r:embed="rId2"/>
          <a:stretch>
            <a:fillRect/>
          </a:stretch>
        </p:blipFill>
        <p:spPr>
          <a:xfrm>
            <a:off x="228600" y="935736"/>
            <a:ext cx="4267200" cy="5652508"/>
          </a:xfrm>
          <a:prstGeom prst="rect">
            <a:avLst/>
          </a:prstGeom>
          <a:ln w="12700">
            <a:miter lim="400000"/>
            <a:headEnd/>
            <a:tailEnd/>
          </a:ln>
        </p:spPr>
      </p:pic>
      <p:pic>
        <p:nvPicPr>
          <p:cNvPr id="1061" name="image77.png"/>
          <p:cNvPicPr>
            <a:picLocks noChangeAspect="1"/>
          </p:cNvPicPr>
          <p:nvPr/>
        </p:nvPicPr>
        <p:blipFill>
          <a:blip r:embed="rId3"/>
          <a:stretch>
            <a:fillRect/>
          </a:stretch>
        </p:blipFill>
        <p:spPr>
          <a:xfrm>
            <a:off x="4648200" y="914400"/>
            <a:ext cx="4267200" cy="5696187"/>
          </a:xfrm>
          <a:prstGeom prst="rect">
            <a:avLst/>
          </a:prstGeom>
          <a:ln w="12700">
            <a:miter lim="400000"/>
            <a:headEnd/>
            <a:tailEnd/>
          </a:ln>
        </p:spPr>
      </p:pic>
    </p:spTree>
  </p:cSld>
  <p:clrMapOvr>
    <a:masterClrMapping/>
  </p:clrMapOvr>
  <mc:AlternateContent xmlns:mc="http://schemas.openxmlformats.org/markup-compatibility/2006" xmlns:p14="http://schemas.microsoft.com/office/powerpoint/2010/main">
    <mc:Choice Requires="p14">
      <p:transition spd="slow"/>
    </mc:Choice>
    <mc:Fallback xmlns="">
      <p:transition spd="med"/>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92325"/>
            <a:ext cx="8229600" cy="1122363"/>
          </a:xfrm>
        </p:spPr>
        <p:txBody>
          <a:bodyPr/>
          <a:lstStyle/>
          <a:p>
            <a:pPr algn="ctr">
              <a:buFont typeface="Monotype Sorts" pitchFamily="2" charset="2"/>
              <a:buNone/>
              <a:defRPr/>
            </a:pPr>
            <a:r>
              <a:rPr lang="id-ID" sz="6600" dirty="0" smtClean="0">
                <a:latin typeface="Algerian" panose="04020705040A02060702" pitchFamily="82" charset="0"/>
              </a:rPr>
              <a:t>TERIMAKASIH</a:t>
            </a:r>
            <a:endParaRPr lang="id-ID" sz="6600" dirty="0">
              <a:latin typeface="Algerian" panose="04020705040A02060702" pitchFamily="82" charset="0"/>
            </a:endParaRPr>
          </a:p>
        </p:txBody>
      </p:sp>
      <p:pic>
        <p:nvPicPr>
          <p:cNvPr id="3" name="Picture 2"/>
          <p:cNvPicPr/>
          <p:nvPr/>
        </p:nvPicPr>
        <p:blipFill>
          <a:blip r:embed="rId2" cstate="print"/>
          <a:srcRect/>
          <a:stretch>
            <a:fillRect/>
          </a:stretch>
        </p:blipFill>
        <p:spPr bwMode="auto">
          <a:xfrm>
            <a:off x="1467130" y="3428999"/>
            <a:ext cx="6233552" cy="2415989"/>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fld id="{7CE67CA6-3B56-49AD-AF49-5CDCC678CCA7}" type="datetime1">
              <a:rPr lang="en-US" smtClean="0"/>
              <a:t>9/21/2017</a:t>
            </a:fld>
            <a:endParaRPr lang="id-ID" dirty="0"/>
          </a:p>
        </p:txBody>
      </p:sp>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639671" y="1484313"/>
            <a:ext cx="5129680" cy="4251325"/>
          </a:xfrm>
        </p:spPr>
        <p:txBody>
          <a:bodyPr>
            <a:normAutofit fontScale="85000" lnSpcReduction="10000"/>
          </a:bodyPr>
          <a:lstStyle/>
          <a:p>
            <a:pPr>
              <a:defRPr/>
            </a:pPr>
            <a:r>
              <a:rPr lang="id-ID" dirty="0" smtClean="0"/>
              <a:t>Merupakan program penciptaan yang didasari atas karsa</a:t>
            </a:r>
            <a:r>
              <a:rPr lang="en-US" dirty="0" smtClean="0"/>
              <a:t> (KEINGINAN UNTUK MENCIPTA )</a:t>
            </a:r>
            <a:r>
              <a:rPr lang="id-ID" dirty="0" smtClean="0"/>
              <a:t> dan nalar mahasiswa. </a:t>
            </a:r>
          </a:p>
          <a:p>
            <a:pPr>
              <a:defRPr/>
            </a:pPr>
            <a:r>
              <a:rPr lang="id-ID" dirty="0" smtClean="0">
                <a:solidFill>
                  <a:srgbClr val="FFFF00"/>
                </a:solidFill>
              </a:rPr>
              <a:t>Mhs diberi kesempatan seluas-luasnya untuk menuangkan kreativitasnya</a:t>
            </a:r>
            <a:endParaRPr lang="id-ID" dirty="0" smtClean="0"/>
          </a:p>
          <a:p>
            <a:pPr>
              <a:defRPr/>
            </a:pPr>
            <a:r>
              <a:rPr lang="id-ID" dirty="0" smtClean="0">
                <a:solidFill>
                  <a:srgbClr val="FFFF00"/>
                </a:solidFill>
              </a:rPr>
              <a:t>Bersifat konstruktif serta menghasilkan suatu sistem, desain, model/barang atau prototipe, karya seni dan sejenisnya</a:t>
            </a:r>
          </a:p>
          <a:p>
            <a:pPr>
              <a:defRPr/>
            </a:pPr>
            <a:r>
              <a:rPr lang="id-ID" dirty="0" smtClean="0"/>
              <a:t>Karya cipta tersebut mungkin belum memberikan nilai kemanfaatan langsung bagi pihak lain. </a:t>
            </a:r>
            <a:r>
              <a:rPr lang="id-ID" dirty="0" smtClean="0">
                <a:solidFill>
                  <a:srgbClr val="FFFF00"/>
                </a:solidFill>
              </a:rPr>
              <a:t>INILAH YANG MEMBEDAKAN DENGAN PKM</a:t>
            </a:r>
            <a:r>
              <a:rPr lang="en-US" dirty="0" smtClean="0">
                <a:solidFill>
                  <a:srgbClr val="FFFF00"/>
                </a:solidFill>
              </a:rPr>
              <a:t>P </a:t>
            </a:r>
            <a:r>
              <a:rPr lang="en-US" dirty="0" err="1" smtClean="0">
                <a:solidFill>
                  <a:srgbClr val="FFFF00"/>
                </a:solidFill>
              </a:rPr>
              <a:t>atau</a:t>
            </a:r>
            <a:r>
              <a:rPr lang="en-US" dirty="0" smtClean="0">
                <a:solidFill>
                  <a:srgbClr val="FFFF00"/>
                </a:solidFill>
              </a:rPr>
              <a:t> PKMT</a:t>
            </a:r>
            <a:r>
              <a:rPr lang="id-ID" dirty="0" smtClean="0">
                <a:solidFill>
                  <a:srgbClr val="FFFF00"/>
                </a:solidFill>
              </a:rPr>
              <a:t>.</a:t>
            </a:r>
            <a:endParaRPr lang="id-ID" dirty="0">
              <a:solidFill>
                <a:srgbClr val="FFFF00"/>
              </a:solidFill>
            </a:endParaRPr>
          </a:p>
        </p:txBody>
      </p:sp>
      <p:sp>
        <p:nvSpPr>
          <p:cNvPr id="6" name="Rectangle 4"/>
          <p:cNvSpPr>
            <a:spLocks noChangeArrowheads="1"/>
          </p:cNvSpPr>
          <p:nvPr/>
        </p:nvSpPr>
        <p:spPr bwMode="auto">
          <a:xfrm>
            <a:off x="323850" y="188913"/>
            <a:ext cx="7419975" cy="954087"/>
          </a:xfrm>
          <a:prstGeom prst="rect">
            <a:avLst/>
          </a:prstGeom>
          <a:noFill/>
          <a:ln w="9525">
            <a:noFill/>
            <a:miter lim="800000"/>
          </a:ln>
          <a:effectLst>
            <a:outerShdw dist="107763" dir="2700000" algn="ctr" rotWithShape="0">
              <a:srgbClr val="FFCC66">
                <a:alpha val="50000"/>
              </a:srgbClr>
            </a:outerShdw>
          </a:effectLst>
        </p:spPr>
        <p:txBody>
          <a:bodyPr lIns="92075" tIns="46038" rIns="92075" bIns="46038" anchor="ctr"/>
          <a:lstStyle/>
          <a:p>
            <a:pPr algn="ctr">
              <a:lnSpc>
                <a:spcPct val="130000"/>
              </a:lnSpc>
              <a:defRPr/>
            </a:pPr>
            <a:r>
              <a:rPr lang="id-ID" sz="3600" b="1" dirty="0">
                <a:solidFill>
                  <a:srgbClr val="A2F4FA"/>
                </a:solidFill>
                <a:effectLst>
                  <a:outerShdw blurRad="38100" dist="38100" dir="2700000" algn="tl">
                    <a:srgbClr val="000000"/>
                  </a:outerShdw>
                </a:effectLst>
                <a:latin typeface="Arial" panose="020B0604020202020204" pitchFamily="34" charset="0"/>
              </a:rPr>
              <a:t>PKM-KARSA CIPTA (PKM-KC)</a:t>
            </a:r>
            <a:endParaRPr lang="en-US" sz="3600" b="1" dirty="0">
              <a:solidFill>
                <a:srgbClr val="A2F4FA"/>
              </a:solidFill>
              <a:effectLst>
                <a:outerShdw blurRad="38100" dist="38100" dir="2700000" algn="tl">
                  <a:srgbClr val="000000"/>
                </a:outerShdw>
              </a:effectLst>
              <a:latin typeface="Arial" panose="020B0604020202020204" pitchFamily="34" charset="0"/>
            </a:endParaRPr>
          </a:p>
        </p:txBody>
      </p:sp>
      <p:sp>
        <p:nvSpPr>
          <p:cNvPr id="5" name="Date Placeholder 4"/>
          <p:cNvSpPr>
            <a:spLocks noGrp="1"/>
          </p:cNvSpPr>
          <p:nvPr>
            <p:ph type="dt" sz="half" idx="10"/>
          </p:nvPr>
        </p:nvSpPr>
        <p:spPr/>
        <p:txBody>
          <a:bodyPr/>
          <a:lstStyle/>
          <a:p>
            <a:pPr>
              <a:defRPr/>
            </a:pPr>
            <a:fld id="{5900690F-C197-442C-8CD0-A952C615A953}" type="datetime1">
              <a:rPr lang="en-US" smtClean="0"/>
              <a:t>9/21/2017</a:t>
            </a:fld>
            <a:endParaRPr lang="id-ID" dirty="0"/>
          </a:p>
        </p:txBody>
      </p:sp>
      <p:pic>
        <p:nvPicPr>
          <p:cNvPr id="3" name="Picture 2"/>
          <p:cNvPicPr>
            <a:picLocks noChangeAspect="1"/>
          </p:cNvPicPr>
          <p:nvPr/>
        </p:nvPicPr>
        <p:blipFill>
          <a:blip r:embed="rId2"/>
          <a:stretch>
            <a:fillRect/>
          </a:stretch>
        </p:blipFill>
        <p:spPr>
          <a:xfrm>
            <a:off x="323850" y="1484312"/>
            <a:ext cx="3602691" cy="4028981"/>
          </a:xfrm>
          <a:prstGeom prst="rect">
            <a:avLst/>
          </a:prstGeom>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75686"/>
            <a:ext cx="8081963" cy="814387"/>
          </a:xfrm>
        </p:spPr>
        <p:txBody>
          <a:bodyPr/>
          <a:lstStyle/>
          <a:p>
            <a:r>
              <a:rPr lang="en-US" b="1" dirty="0" smtClean="0"/>
              <a:t>HAL </a:t>
            </a:r>
            <a:r>
              <a:rPr lang="en-US" b="1" dirty="0" err="1" smtClean="0"/>
              <a:t>HAL</a:t>
            </a:r>
            <a:r>
              <a:rPr lang="en-US" b="1" dirty="0" smtClean="0"/>
              <a:t> KHUSUS</a:t>
            </a:r>
            <a:r>
              <a:rPr lang="id-ID" b="1" dirty="0" smtClean="0"/>
              <a:t> PKMKC</a:t>
            </a:r>
            <a:endParaRPr lang="id-ID" b="1" dirty="0"/>
          </a:p>
        </p:txBody>
      </p:sp>
      <p:sp>
        <p:nvSpPr>
          <p:cNvPr id="3" name="Content Placeholder 2"/>
          <p:cNvSpPr>
            <a:spLocks noGrp="1"/>
          </p:cNvSpPr>
          <p:nvPr>
            <p:ph idx="1"/>
          </p:nvPr>
        </p:nvSpPr>
        <p:spPr>
          <a:xfrm>
            <a:off x="520700" y="1325963"/>
            <a:ext cx="8101013" cy="4421909"/>
          </a:xfrm>
        </p:spPr>
        <p:txBody>
          <a:bodyPr/>
          <a:lstStyle/>
          <a:p>
            <a:r>
              <a:rPr lang="id-ID" dirty="0" smtClean="0"/>
              <a:t>T</a:t>
            </a:r>
            <a:r>
              <a:rPr lang="en-US" dirty="0" err="1" smtClean="0"/>
              <a:t>ema</a:t>
            </a:r>
            <a:r>
              <a:rPr lang="en-US" dirty="0" smtClean="0"/>
              <a:t> </a:t>
            </a:r>
            <a:r>
              <a:rPr lang="en-US" dirty="0" err="1" smtClean="0"/>
              <a:t>atau</a:t>
            </a:r>
            <a:r>
              <a:rPr lang="en-US" dirty="0" smtClean="0"/>
              <a:t> t</a:t>
            </a:r>
            <a:r>
              <a:rPr lang="id-ID" dirty="0" smtClean="0"/>
              <a:t>opik apa saja diperbolehkan (tidak ada batasan topik)</a:t>
            </a:r>
          </a:p>
          <a:p>
            <a:r>
              <a:rPr lang="en-US" dirty="0" err="1" smtClean="0">
                <a:solidFill>
                  <a:srgbClr val="FFFF00"/>
                </a:solidFill>
              </a:rPr>
              <a:t>Luaran</a:t>
            </a:r>
            <a:r>
              <a:rPr lang="en-US" dirty="0" smtClean="0">
                <a:solidFill>
                  <a:srgbClr val="FFFF00"/>
                </a:solidFill>
              </a:rPr>
              <a:t> </a:t>
            </a:r>
            <a:r>
              <a:rPr lang="id-ID" dirty="0" smtClean="0">
                <a:solidFill>
                  <a:srgbClr val="FFFF00"/>
                </a:solidFill>
              </a:rPr>
              <a:t>: </a:t>
            </a:r>
            <a:r>
              <a:rPr lang="en-US" dirty="0" err="1" smtClean="0">
                <a:solidFill>
                  <a:srgbClr val="FFFF00"/>
                </a:solidFill>
              </a:rPr>
              <a:t>Sistem</a:t>
            </a:r>
            <a:r>
              <a:rPr lang="en-US" dirty="0" smtClean="0">
                <a:solidFill>
                  <a:srgbClr val="FFFF00"/>
                </a:solidFill>
              </a:rPr>
              <a:t>/design/</a:t>
            </a:r>
            <a:r>
              <a:rPr lang="en-US" dirty="0" err="1" smtClean="0">
                <a:solidFill>
                  <a:srgbClr val="FFFF00"/>
                </a:solidFill>
              </a:rPr>
              <a:t>barang</a:t>
            </a:r>
            <a:r>
              <a:rPr lang="en-US" dirty="0" smtClean="0">
                <a:solidFill>
                  <a:srgbClr val="FFFF00"/>
                </a:solidFill>
              </a:rPr>
              <a:t> (model </a:t>
            </a:r>
            <a:r>
              <a:rPr lang="en-US" dirty="0" err="1" smtClean="0">
                <a:solidFill>
                  <a:srgbClr val="FFFF00"/>
                </a:solidFill>
              </a:rPr>
              <a:t>atau</a:t>
            </a:r>
            <a:r>
              <a:rPr lang="en-US" dirty="0" smtClean="0">
                <a:solidFill>
                  <a:srgbClr val="FFFF00"/>
                </a:solidFill>
              </a:rPr>
              <a:t> prototype)</a:t>
            </a:r>
            <a:r>
              <a:rPr lang="id-ID" dirty="0" smtClean="0">
                <a:solidFill>
                  <a:srgbClr val="FFFF00"/>
                </a:solidFill>
              </a:rPr>
              <a:t>/karya</a:t>
            </a:r>
            <a:r>
              <a:rPr lang="en-US" dirty="0" smtClean="0">
                <a:solidFill>
                  <a:srgbClr val="FFFF00"/>
                </a:solidFill>
              </a:rPr>
              <a:t> yang </a:t>
            </a:r>
            <a:r>
              <a:rPr lang="en-US" dirty="0" err="1" smtClean="0">
                <a:solidFill>
                  <a:srgbClr val="FFFF00"/>
                </a:solidFill>
              </a:rPr>
              <a:t>belum</a:t>
            </a:r>
            <a:r>
              <a:rPr lang="en-US" dirty="0" smtClean="0">
                <a:solidFill>
                  <a:srgbClr val="FFFF00"/>
                </a:solidFill>
              </a:rPr>
              <a:t>  </a:t>
            </a:r>
            <a:r>
              <a:rPr lang="id-ID" dirty="0" smtClean="0">
                <a:solidFill>
                  <a:srgbClr val="FFFF00"/>
                </a:solidFill>
              </a:rPr>
              <a:t>terlihat kemanfaatannya</a:t>
            </a:r>
            <a:r>
              <a:rPr lang="en-US" dirty="0" smtClean="0">
                <a:solidFill>
                  <a:srgbClr val="FFFF00"/>
                </a:solidFill>
              </a:rPr>
              <a:t> </a:t>
            </a:r>
            <a:r>
              <a:rPr lang="en-US" dirty="0" err="1" smtClean="0">
                <a:solidFill>
                  <a:srgbClr val="FFFF00"/>
                </a:solidFill>
              </a:rPr>
              <a:t>bagi</a:t>
            </a:r>
            <a:r>
              <a:rPr lang="en-US" dirty="0" smtClean="0">
                <a:solidFill>
                  <a:srgbClr val="FFFF00"/>
                </a:solidFill>
              </a:rPr>
              <a:t> </a:t>
            </a:r>
            <a:r>
              <a:rPr lang="en-US" dirty="0" err="1" smtClean="0">
                <a:solidFill>
                  <a:srgbClr val="FFFF00"/>
                </a:solidFill>
              </a:rPr>
              <a:t>masy</a:t>
            </a:r>
            <a:r>
              <a:rPr lang="id-ID" dirty="0" smtClean="0">
                <a:solidFill>
                  <a:srgbClr val="FFFF00"/>
                </a:solidFill>
              </a:rPr>
              <a:t>arakat</a:t>
            </a:r>
            <a:r>
              <a:rPr lang="en-US" dirty="0" smtClean="0">
                <a:solidFill>
                  <a:srgbClr val="FFFF00"/>
                </a:solidFill>
              </a:rPr>
              <a:t>/</a:t>
            </a:r>
            <a:r>
              <a:rPr lang="en-US" dirty="0" err="1" smtClean="0">
                <a:solidFill>
                  <a:srgbClr val="FFFF00"/>
                </a:solidFill>
              </a:rPr>
              <a:t>Industri</a:t>
            </a:r>
            <a:r>
              <a:rPr lang="id-ID" dirty="0" smtClean="0">
                <a:solidFill>
                  <a:srgbClr val="FFFF00"/>
                </a:solidFill>
              </a:rPr>
              <a:t>  bersifat futuristik. Setelah ada output </a:t>
            </a:r>
            <a:r>
              <a:rPr lang="id-ID" dirty="0" smtClean="0">
                <a:solidFill>
                  <a:srgbClr val="FFFF00"/>
                </a:solidFill>
                <a:sym typeface="Wingdings" panose="05000000000000000000" pitchFamily="2" charset="2"/>
              </a:rPr>
              <a:t> kemanfaatan mulai terlihat.</a:t>
            </a:r>
          </a:p>
          <a:p>
            <a:r>
              <a:rPr lang="id-ID" dirty="0" smtClean="0">
                <a:solidFill>
                  <a:srgbClr val="FFFFFF"/>
                </a:solidFill>
                <a:sym typeface="+mn-ea"/>
              </a:rPr>
              <a:t>Penerapan Teknologi yang sdh tersedia</a:t>
            </a:r>
            <a:r>
              <a:rPr lang="en-US" altLang="id-ID" dirty="0" smtClean="0">
                <a:solidFill>
                  <a:srgbClr val="FFFFFF"/>
                </a:solidFill>
                <a:sym typeface="+mn-ea"/>
              </a:rPr>
              <a:t>. Teknologi yang digunakan harus mutakhir </a:t>
            </a:r>
            <a:r>
              <a:rPr lang="id-ID" dirty="0" smtClean="0">
                <a:solidFill>
                  <a:srgbClr val="FFFFFF"/>
                </a:solidFill>
                <a:sym typeface="Wingdings" panose="05000000000000000000" pitchFamily="2" charset="2"/>
              </a:rPr>
              <a:t> </a:t>
            </a:r>
            <a:r>
              <a:rPr lang="en-US" altLang="id-ID" dirty="0" smtClean="0">
                <a:solidFill>
                  <a:srgbClr val="FFFFFF"/>
                </a:solidFill>
                <a:sym typeface="Wingdings" panose="05000000000000000000" pitchFamily="2" charset="2"/>
              </a:rPr>
              <a:t>agar Futuristik</a:t>
            </a:r>
            <a:r>
              <a:rPr lang="en-US" altLang="id-ID" dirty="0" smtClean="0">
                <a:solidFill>
                  <a:srgbClr val="FFFFFF"/>
                </a:solidFill>
                <a:sym typeface="+mn-ea"/>
              </a:rPr>
              <a:t> </a:t>
            </a:r>
          </a:p>
          <a:p>
            <a:r>
              <a:rPr lang="id-ID" dirty="0" smtClean="0">
                <a:solidFill>
                  <a:srgbClr val="FFFF00"/>
                </a:solidFill>
              </a:rPr>
              <a:t>Merealisasikan ide</a:t>
            </a:r>
            <a:r>
              <a:rPr lang="en-US" dirty="0" smtClean="0">
                <a:solidFill>
                  <a:srgbClr val="FFFF00"/>
                </a:solidFill>
              </a:rPr>
              <a:t>/</a:t>
            </a:r>
            <a:r>
              <a:rPr lang="en-US" dirty="0" err="1" smtClean="0">
                <a:solidFill>
                  <a:srgbClr val="FFFF00"/>
                </a:solidFill>
              </a:rPr>
              <a:t>konsep</a:t>
            </a:r>
            <a:r>
              <a:rPr lang="id-ID" dirty="0" smtClean="0">
                <a:solidFill>
                  <a:srgbClr val="FFFF00"/>
                </a:solidFill>
              </a:rPr>
              <a:t> futuristik   </a:t>
            </a:r>
            <a:r>
              <a:rPr lang="en-US" dirty="0" smtClean="0">
                <a:solidFill>
                  <a:srgbClr val="FFFF00"/>
                </a:solidFill>
              </a:rPr>
              <a:t>   </a:t>
            </a:r>
            <a:r>
              <a:rPr lang="id-ID" dirty="0" smtClean="0">
                <a:solidFill>
                  <a:srgbClr val="FFFF00"/>
                </a:solidFill>
              </a:rPr>
              <a:t>mampu dikerjakan dengan waktu, biaya dan tenaga yang terbatas (5 bulan, 12,5 jt dan 3-5 mhs)</a:t>
            </a:r>
          </a:p>
          <a:p>
            <a:r>
              <a:rPr lang="id-ID" dirty="0" smtClean="0">
                <a:solidFill>
                  <a:srgbClr val="FFFFFF"/>
                </a:solidFill>
              </a:rPr>
              <a:t>Beda dengan Futuristiknya PKMGT?</a:t>
            </a:r>
          </a:p>
          <a:p>
            <a:endParaRPr lang="id-ID" dirty="0" smtClean="0">
              <a:solidFill>
                <a:srgbClr val="FFFFFF"/>
              </a:solidFill>
            </a:endParaRPr>
          </a:p>
        </p:txBody>
      </p:sp>
      <p:sp>
        <p:nvSpPr>
          <p:cNvPr id="4" name="Date Placeholder 3"/>
          <p:cNvSpPr>
            <a:spLocks noGrp="1"/>
          </p:cNvSpPr>
          <p:nvPr>
            <p:ph type="dt" sz="half" idx="4294967295"/>
          </p:nvPr>
        </p:nvSpPr>
        <p:spPr>
          <a:xfrm>
            <a:off x="457199" y="6356350"/>
            <a:ext cx="3039035" cy="365125"/>
          </a:xfrm>
          <a:prstGeom prst="rect">
            <a:avLst/>
          </a:prstGeom>
        </p:spPr>
        <p:txBody>
          <a:bodyPr/>
          <a:lstStyle/>
          <a:p>
            <a:pPr>
              <a:defRPr/>
            </a:pPr>
            <a:fld id="{A77B7E71-418E-429B-989A-90A2436018A4}" type="datetime1">
              <a:rPr lang="en-US" smtClean="0"/>
              <a:t>9/21/2017</a:t>
            </a:fld>
            <a:endParaRPr lang="en-US" dirty="0"/>
          </a:p>
        </p:txBody>
      </p:sp>
      <p:sp>
        <p:nvSpPr>
          <p:cNvPr id="7" name="Right Arrow 6"/>
          <p:cNvSpPr/>
          <p:nvPr/>
        </p:nvSpPr>
        <p:spPr bwMode="auto">
          <a:xfrm>
            <a:off x="6037729" y="4679576"/>
            <a:ext cx="295836" cy="107577"/>
          </a:xfrm>
          <a:prstGeom prst="rightArrow">
            <a:avLst/>
          </a:prstGeom>
          <a:solidFill>
            <a:schemeClr val="accent1"/>
          </a:solidFill>
          <a:ln w="127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000" b="0" i="0" u="none" strike="noStrike" cap="none" normalizeH="0" baseline="0" smtClean="0">
              <a:ln>
                <a:noFill/>
              </a:ln>
              <a:solidFill>
                <a:schemeClr val="tx1"/>
              </a:solidFill>
              <a:effectLst/>
              <a:latin typeface="Arial Narrow" panose="020B0606020202030204" pitchFamily="34" charset="0"/>
            </a:endParaRP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8494"/>
            <a:ext cx="8081963" cy="1253114"/>
          </a:xfrm>
        </p:spPr>
        <p:txBody>
          <a:bodyPr/>
          <a:lstStyle/>
          <a:p>
            <a:r>
              <a:rPr lang="en-US" sz="3600" b="1" dirty="0" smtClean="0"/>
              <a:t>Cara </a:t>
            </a:r>
            <a:r>
              <a:rPr lang="id-ID" sz="3600" b="1" dirty="0" smtClean="0"/>
              <a:t>Mengkategorikan PKMKC</a:t>
            </a:r>
            <a:endParaRPr lang="id-ID" sz="3600" b="1" dirty="0"/>
          </a:p>
        </p:txBody>
      </p:sp>
      <p:sp>
        <p:nvSpPr>
          <p:cNvPr id="3" name="Content Placeholder 2"/>
          <p:cNvSpPr>
            <a:spLocks noGrp="1"/>
          </p:cNvSpPr>
          <p:nvPr>
            <p:ph idx="1"/>
          </p:nvPr>
        </p:nvSpPr>
        <p:spPr>
          <a:xfrm>
            <a:off x="457200" y="2074919"/>
            <a:ext cx="8229600" cy="4616018"/>
          </a:xfrm>
        </p:spPr>
        <p:txBody>
          <a:bodyPr/>
          <a:lstStyle/>
          <a:p>
            <a:r>
              <a:rPr lang="id-ID" dirty="0" smtClean="0">
                <a:solidFill>
                  <a:srgbClr val="FFFF00"/>
                </a:solidFill>
              </a:rPr>
              <a:t>Dari judul PKMKC, </a:t>
            </a:r>
            <a:r>
              <a:rPr lang="en-US" dirty="0" err="1" smtClean="0">
                <a:solidFill>
                  <a:srgbClr val="FFFF00"/>
                </a:solidFill>
              </a:rPr>
              <a:t>apa</a:t>
            </a:r>
            <a:r>
              <a:rPr lang="en-US" dirty="0" smtClean="0">
                <a:solidFill>
                  <a:srgbClr val="FFFF00"/>
                </a:solidFill>
              </a:rPr>
              <a:t> </a:t>
            </a:r>
            <a:r>
              <a:rPr lang="id-ID" dirty="0" smtClean="0">
                <a:solidFill>
                  <a:srgbClr val="FFFF00"/>
                </a:solidFill>
              </a:rPr>
              <a:t>bisa dikategorikan </a:t>
            </a:r>
            <a:r>
              <a:rPr lang="en-US" dirty="0" err="1" smtClean="0">
                <a:solidFill>
                  <a:srgbClr val="FFFF00"/>
                </a:solidFill>
              </a:rPr>
              <a:t>sebagai</a:t>
            </a:r>
            <a:r>
              <a:rPr lang="en-US" dirty="0" smtClean="0">
                <a:solidFill>
                  <a:srgbClr val="FFFF00"/>
                </a:solidFill>
              </a:rPr>
              <a:t> </a:t>
            </a:r>
            <a:r>
              <a:rPr lang="en-US" dirty="0" err="1" smtClean="0">
                <a:solidFill>
                  <a:srgbClr val="FFFF00"/>
                </a:solidFill>
              </a:rPr>
              <a:t>kegiatan</a:t>
            </a:r>
            <a:r>
              <a:rPr lang="id-ID" dirty="0" smtClean="0">
                <a:solidFill>
                  <a:srgbClr val="FFFF00"/>
                </a:solidFill>
              </a:rPr>
              <a:t> PKMP, PKMM atau PKMT?</a:t>
            </a:r>
          </a:p>
          <a:p>
            <a:r>
              <a:rPr lang="en-US" dirty="0"/>
              <a:t>D</a:t>
            </a:r>
            <a:r>
              <a:rPr lang="id-ID" dirty="0" smtClean="0"/>
              <a:t>alam </a:t>
            </a:r>
            <a:r>
              <a:rPr lang="en-US" dirty="0" err="1" smtClean="0"/>
              <a:t>kegiatan</a:t>
            </a:r>
            <a:r>
              <a:rPr lang="en-US" dirty="0" smtClean="0"/>
              <a:t> </a:t>
            </a:r>
            <a:r>
              <a:rPr lang="id-ID" dirty="0" smtClean="0"/>
              <a:t>PKMP ada kegiatan penelitian yang biasanya </a:t>
            </a:r>
            <a:r>
              <a:rPr lang="en-US" dirty="0" err="1" smtClean="0"/>
              <a:t>menunjukan</a:t>
            </a:r>
            <a:r>
              <a:rPr lang="en-US" dirty="0" smtClean="0"/>
              <a:t> </a:t>
            </a:r>
            <a:r>
              <a:rPr lang="en-US" dirty="0" err="1" smtClean="0"/>
              <a:t>hubungan</a:t>
            </a:r>
            <a:r>
              <a:rPr lang="id-ID" dirty="0" smtClean="0"/>
              <a:t> variable</a:t>
            </a:r>
            <a:r>
              <a:rPr lang="en-US" dirty="0" smtClean="0"/>
              <a:t>-</a:t>
            </a:r>
            <a:r>
              <a:rPr lang="en-US" dirty="0" err="1" smtClean="0"/>
              <a:t>variabel</a:t>
            </a:r>
            <a:r>
              <a:rPr lang="id-ID" dirty="0" smtClean="0"/>
              <a:t> yang akan diteliti</a:t>
            </a:r>
          </a:p>
          <a:p>
            <a:r>
              <a:rPr lang="id-ID" dirty="0" smtClean="0">
                <a:solidFill>
                  <a:srgbClr val="FFFF00"/>
                </a:solidFill>
              </a:rPr>
              <a:t>Sedangkan dalam PKMM atau PKMT, sudah terlihat kemanfaatan</a:t>
            </a:r>
            <a:r>
              <a:rPr lang="en-US" dirty="0" err="1" smtClean="0">
                <a:solidFill>
                  <a:srgbClr val="FFFF00"/>
                </a:solidFill>
              </a:rPr>
              <a:t>nya</a:t>
            </a:r>
            <a:r>
              <a:rPr lang="id-ID" dirty="0" smtClean="0">
                <a:solidFill>
                  <a:srgbClr val="FFFF00"/>
                </a:solidFill>
              </a:rPr>
              <a:t> bagi mitra (nilai tambah) sejak proposal disusun</a:t>
            </a:r>
          </a:p>
          <a:p>
            <a:endParaRPr lang="id-ID" dirty="0">
              <a:solidFill>
                <a:srgbClr val="FFFF00"/>
              </a:solidFill>
            </a:endParaRPr>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p:spPr>
        <p:txBody>
          <a:bodyPr/>
          <a:lstStyle/>
          <a:p>
            <a:r>
              <a:rPr lang="en-US" dirty="0" err="1" smtClean="0">
                <a:effectLst/>
              </a:rPr>
              <a:t>Rambu-Rambu</a:t>
            </a:r>
            <a:r>
              <a:rPr lang="en-US" dirty="0" smtClean="0">
                <a:effectLst/>
              </a:rPr>
              <a:t> PKM</a:t>
            </a:r>
            <a:r>
              <a:rPr lang="id-ID" dirty="0" smtClean="0">
                <a:effectLst/>
              </a:rPr>
              <a:t>KC</a:t>
            </a:r>
            <a:endParaRPr lang="en-US" dirty="0" smtClean="0">
              <a:effectLst/>
            </a:endParaRPr>
          </a:p>
        </p:txBody>
      </p:sp>
      <p:sp>
        <p:nvSpPr>
          <p:cNvPr id="69635" name="Rectangle 3"/>
          <p:cNvSpPr>
            <a:spLocks noGrp="1" noChangeArrowheads="1"/>
          </p:cNvSpPr>
          <p:nvPr>
            <p:ph type="body" idx="1"/>
          </p:nvPr>
        </p:nvSpPr>
        <p:spPr>
          <a:xfrm>
            <a:off x="686108" y="996722"/>
            <a:ext cx="7772400" cy="4572000"/>
          </a:xfrm>
          <a:noFill/>
        </p:spPr>
        <p:txBody>
          <a:bodyPr/>
          <a:lstStyle/>
          <a:p>
            <a:r>
              <a:rPr lang="en-US" sz="2400" dirty="0" err="1" smtClean="0">
                <a:effectLst/>
              </a:rPr>
              <a:t>Sesuai</a:t>
            </a:r>
            <a:r>
              <a:rPr lang="en-US" sz="2400" dirty="0" smtClean="0">
                <a:effectLst/>
              </a:rPr>
              <a:t> </a:t>
            </a:r>
            <a:r>
              <a:rPr lang="en-US" sz="2400" dirty="0" err="1" smtClean="0">
                <a:effectLst/>
              </a:rPr>
              <a:t>dengan</a:t>
            </a:r>
            <a:r>
              <a:rPr lang="en-US" sz="2400" dirty="0" smtClean="0">
                <a:effectLst/>
              </a:rPr>
              <a:t> </a:t>
            </a:r>
            <a:r>
              <a:rPr lang="en-US" sz="2400" dirty="0" err="1" smtClean="0">
                <a:effectLst/>
              </a:rPr>
              <a:t>bidang</a:t>
            </a:r>
            <a:r>
              <a:rPr lang="en-US" sz="2400" dirty="0" smtClean="0">
                <a:effectLst/>
              </a:rPr>
              <a:t> </a:t>
            </a:r>
            <a:r>
              <a:rPr lang="en-US" sz="2400" dirty="0" err="1" smtClean="0">
                <a:effectLst/>
              </a:rPr>
              <a:t>Ilmu</a:t>
            </a:r>
            <a:r>
              <a:rPr lang="en-US" sz="2400" dirty="0" smtClean="0">
                <a:effectLst/>
              </a:rPr>
              <a:t>, </a:t>
            </a:r>
            <a:r>
              <a:rPr lang="en-US" sz="2400" dirty="0" err="1" smtClean="0">
                <a:effectLst/>
              </a:rPr>
              <a:t>lintas</a:t>
            </a:r>
            <a:r>
              <a:rPr lang="en-US" sz="2400" dirty="0" smtClean="0">
                <a:effectLst/>
              </a:rPr>
              <a:t> </a:t>
            </a:r>
            <a:r>
              <a:rPr lang="en-US" sz="2400" dirty="0" err="1" smtClean="0">
                <a:effectLst/>
              </a:rPr>
              <a:t>bidang</a:t>
            </a:r>
            <a:r>
              <a:rPr lang="en-US" sz="2400" dirty="0" smtClean="0">
                <a:effectLst/>
              </a:rPr>
              <a:t> </a:t>
            </a:r>
            <a:r>
              <a:rPr lang="en-US" sz="2400" dirty="0" err="1" smtClean="0">
                <a:effectLst/>
              </a:rPr>
              <a:t>dianjurkan jika topik yang diangkat memerlukan beberapa disiplin ilmu yang berbeda</a:t>
            </a:r>
            <a:endParaRPr lang="en-US" sz="2400" dirty="0" smtClean="0">
              <a:effectLst/>
            </a:endParaRPr>
          </a:p>
          <a:p>
            <a:r>
              <a:rPr lang="en-US" sz="2400" dirty="0" smtClean="0">
                <a:solidFill>
                  <a:srgbClr val="FFFF00"/>
                </a:solidFill>
                <a:effectLst/>
              </a:rPr>
              <a:t>Ada </a:t>
            </a:r>
            <a:r>
              <a:rPr lang="en-US" sz="2400" dirty="0" err="1" smtClean="0">
                <a:solidFill>
                  <a:srgbClr val="FFFF00"/>
                </a:solidFill>
                <a:effectLst/>
              </a:rPr>
              <a:t>Tinjauan</a:t>
            </a:r>
            <a:r>
              <a:rPr lang="en-US" sz="2400" dirty="0" smtClean="0">
                <a:solidFill>
                  <a:srgbClr val="FFFF00"/>
                </a:solidFill>
                <a:effectLst/>
              </a:rPr>
              <a:t> </a:t>
            </a:r>
            <a:r>
              <a:rPr lang="en-US" sz="2400" dirty="0" err="1" smtClean="0">
                <a:solidFill>
                  <a:srgbClr val="FFFF00"/>
                </a:solidFill>
                <a:effectLst/>
              </a:rPr>
              <a:t>Pustaka</a:t>
            </a:r>
            <a:r>
              <a:rPr lang="en-US" sz="2400" dirty="0" smtClean="0">
                <a:solidFill>
                  <a:srgbClr val="FFFF00"/>
                </a:solidFill>
                <a:effectLst/>
              </a:rPr>
              <a:t>, </a:t>
            </a:r>
            <a:r>
              <a:rPr lang="en-US" sz="2400" dirty="0" err="1" smtClean="0">
                <a:solidFill>
                  <a:srgbClr val="FFFF00"/>
                </a:solidFill>
                <a:effectLst/>
              </a:rPr>
              <a:t>diutamakan</a:t>
            </a:r>
            <a:r>
              <a:rPr lang="en-US" sz="2400" dirty="0" smtClean="0">
                <a:solidFill>
                  <a:srgbClr val="FFFF00"/>
                </a:solidFill>
                <a:effectLst/>
              </a:rPr>
              <a:t> </a:t>
            </a:r>
            <a:r>
              <a:rPr lang="en-US" sz="2400" dirty="0" err="1" smtClean="0">
                <a:solidFill>
                  <a:srgbClr val="FFFF00"/>
                </a:solidFill>
                <a:effectLst/>
              </a:rPr>
              <a:t>sumbernya</a:t>
            </a:r>
            <a:r>
              <a:rPr lang="en-US" sz="2400" dirty="0" smtClean="0">
                <a:solidFill>
                  <a:srgbClr val="FFFF00"/>
                </a:solidFill>
                <a:effectLst/>
              </a:rPr>
              <a:t> </a:t>
            </a:r>
            <a:r>
              <a:rPr lang="en-US" sz="2400" dirty="0" err="1" smtClean="0">
                <a:solidFill>
                  <a:srgbClr val="FFFF00"/>
                </a:solidFill>
                <a:effectLst/>
              </a:rPr>
              <a:t>dari</a:t>
            </a:r>
            <a:r>
              <a:rPr lang="en-US" sz="2400" dirty="0" smtClean="0">
                <a:solidFill>
                  <a:srgbClr val="FFFF00"/>
                </a:solidFill>
                <a:effectLst/>
              </a:rPr>
              <a:t> </a:t>
            </a:r>
            <a:r>
              <a:rPr lang="en-US" sz="2400" dirty="0" err="1" smtClean="0">
                <a:solidFill>
                  <a:srgbClr val="FFFF00"/>
                </a:solidFill>
                <a:effectLst/>
              </a:rPr>
              <a:t>jurnal</a:t>
            </a:r>
            <a:r>
              <a:rPr lang="en-US" sz="2400" dirty="0" smtClean="0">
                <a:solidFill>
                  <a:srgbClr val="FFFF00"/>
                </a:solidFill>
                <a:effectLst/>
              </a:rPr>
              <a:t> </a:t>
            </a:r>
            <a:r>
              <a:rPr lang="en-US" sz="2400" dirty="0" err="1" smtClean="0">
                <a:solidFill>
                  <a:srgbClr val="FFFF00"/>
                </a:solidFill>
                <a:effectLst/>
              </a:rPr>
              <a:t>atau</a:t>
            </a:r>
            <a:r>
              <a:rPr lang="en-US" sz="2400" dirty="0" smtClean="0">
                <a:solidFill>
                  <a:srgbClr val="FFFF00"/>
                </a:solidFill>
                <a:effectLst/>
              </a:rPr>
              <a:t> Text book </a:t>
            </a:r>
            <a:r>
              <a:rPr lang="en-US" sz="2400" dirty="0" err="1" smtClean="0">
                <a:solidFill>
                  <a:srgbClr val="FFFF00"/>
                </a:solidFill>
                <a:effectLst/>
              </a:rPr>
              <a:t>terbaru</a:t>
            </a:r>
            <a:r>
              <a:rPr lang="en-US" sz="2400" dirty="0" smtClean="0">
                <a:solidFill>
                  <a:srgbClr val="FFFF00"/>
                </a:solidFill>
                <a:effectLst/>
              </a:rPr>
              <a:t>. </a:t>
            </a:r>
          </a:p>
          <a:p>
            <a:r>
              <a:rPr lang="en-US" sz="2400" dirty="0" err="1" smtClean="0">
                <a:effectLst/>
              </a:rPr>
              <a:t>Tidak</a:t>
            </a:r>
            <a:r>
              <a:rPr lang="en-US" sz="2400" dirty="0" smtClean="0">
                <a:effectLst/>
              </a:rPr>
              <a:t> </a:t>
            </a:r>
            <a:r>
              <a:rPr lang="en-US" sz="2400" dirty="0" err="1" smtClean="0">
                <a:effectLst/>
              </a:rPr>
              <a:t>ada</a:t>
            </a:r>
            <a:r>
              <a:rPr lang="en-US" sz="2400" dirty="0" smtClean="0">
                <a:effectLst/>
              </a:rPr>
              <a:t> </a:t>
            </a:r>
            <a:r>
              <a:rPr lang="en-US" sz="2400" dirty="0" err="1" smtClean="0">
                <a:effectLst/>
              </a:rPr>
              <a:t>kegiatan</a:t>
            </a:r>
            <a:r>
              <a:rPr lang="en-US" sz="2400" dirty="0" smtClean="0">
                <a:effectLst/>
              </a:rPr>
              <a:t> </a:t>
            </a:r>
            <a:r>
              <a:rPr lang="en-US" sz="2400" dirty="0" err="1" smtClean="0">
                <a:effectLst/>
              </a:rPr>
              <a:t>penelitian</a:t>
            </a:r>
            <a:r>
              <a:rPr lang="en-US" sz="2400" dirty="0" smtClean="0">
                <a:effectLst/>
              </a:rPr>
              <a:t>, yang </a:t>
            </a:r>
            <a:r>
              <a:rPr lang="en-US" sz="2400" dirty="0" err="1" smtClean="0">
                <a:effectLst/>
              </a:rPr>
              <a:t>ada</a:t>
            </a:r>
            <a:r>
              <a:rPr lang="en-US" sz="2400" dirty="0" smtClean="0">
                <a:effectLst/>
              </a:rPr>
              <a:t> </a:t>
            </a:r>
            <a:r>
              <a:rPr lang="en-US" sz="2400" dirty="0" err="1" smtClean="0">
                <a:effectLst/>
              </a:rPr>
              <a:t>hanya</a:t>
            </a:r>
            <a:r>
              <a:rPr lang="en-US" sz="2400" dirty="0" smtClean="0">
                <a:effectLst/>
              </a:rPr>
              <a:t> </a:t>
            </a:r>
            <a:r>
              <a:rPr lang="en-US" sz="2400" dirty="0" err="1" smtClean="0">
                <a:effectLst/>
              </a:rPr>
              <a:t>uji</a:t>
            </a:r>
            <a:r>
              <a:rPr lang="en-US" sz="2400" dirty="0" smtClean="0">
                <a:effectLst/>
              </a:rPr>
              <a:t> </a:t>
            </a:r>
            <a:r>
              <a:rPr lang="en-US" sz="2400" dirty="0" err="1" smtClean="0">
                <a:effectLst/>
              </a:rPr>
              <a:t>coba</a:t>
            </a:r>
            <a:r>
              <a:rPr lang="en-US" sz="2400" dirty="0" smtClean="0">
                <a:effectLst/>
              </a:rPr>
              <a:t>/setting </a:t>
            </a:r>
            <a:r>
              <a:rPr lang="en-US" sz="2400" dirty="0" err="1" smtClean="0">
                <a:effectLst/>
              </a:rPr>
              <a:t>alat</a:t>
            </a:r>
            <a:r>
              <a:rPr lang="en-US" sz="2400" dirty="0" smtClean="0">
                <a:effectLst/>
              </a:rPr>
              <a:t>, </a:t>
            </a:r>
            <a:r>
              <a:rPr lang="en-US" sz="2400" dirty="0" err="1" smtClean="0">
                <a:effectLst/>
              </a:rPr>
              <a:t>kalibrasi</a:t>
            </a:r>
            <a:r>
              <a:rPr lang="en-US" sz="2400" dirty="0" smtClean="0">
                <a:effectLst/>
              </a:rPr>
              <a:t> </a:t>
            </a:r>
            <a:r>
              <a:rPr lang="en-US" sz="2400" dirty="0" err="1" smtClean="0">
                <a:effectLst/>
              </a:rPr>
              <a:t>dsb</a:t>
            </a:r>
            <a:r>
              <a:rPr lang="en-US" sz="2400" dirty="0" smtClean="0">
                <a:effectLst/>
              </a:rPr>
              <a:t>.</a:t>
            </a:r>
          </a:p>
          <a:p>
            <a:r>
              <a:rPr lang="en-US" sz="2400" dirty="0" smtClean="0">
                <a:solidFill>
                  <a:srgbClr val="FFFF00"/>
                </a:solidFill>
                <a:effectLst/>
              </a:rPr>
              <a:t>Ada </a:t>
            </a:r>
            <a:r>
              <a:rPr lang="en-US" sz="2400" dirty="0" err="1" smtClean="0">
                <a:solidFill>
                  <a:srgbClr val="FFFF00"/>
                </a:solidFill>
                <a:effectLst/>
              </a:rPr>
              <a:t>daftar</a:t>
            </a:r>
            <a:r>
              <a:rPr lang="en-US" sz="2400" dirty="0" smtClean="0">
                <a:solidFill>
                  <a:srgbClr val="FFFF00"/>
                </a:solidFill>
                <a:effectLst/>
              </a:rPr>
              <a:t> </a:t>
            </a:r>
            <a:r>
              <a:rPr lang="en-US" sz="2400" dirty="0" err="1" smtClean="0">
                <a:solidFill>
                  <a:srgbClr val="FFFF00"/>
                </a:solidFill>
                <a:effectLst/>
              </a:rPr>
              <a:t>pustaka</a:t>
            </a:r>
            <a:r>
              <a:rPr lang="en-US" sz="2400" dirty="0" smtClean="0">
                <a:solidFill>
                  <a:srgbClr val="FFFF00"/>
                </a:solidFill>
                <a:effectLst/>
              </a:rPr>
              <a:t>, </a:t>
            </a:r>
            <a:r>
              <a:rPr lang="en-US" sz="2400" dirty="0" err="1" smtClean="0">
                <a:solidFill>
                  <a:srgbClr val="FFFF00"/>
                </a:solidFill>
                <a:effectLst/>
              </a:rPr>
              <a:t>pustaka</a:t>
            </a:r>
            <a:r>
              <a:rPr lang="en-US" sz="2400" dirty="0" smtClean="0">
                <a:solidFill>
                  <a:srgbClr val="FFFF00"/>
                </a:solidFill>
                <a:effectLst/>
              </a:rPr>
              <a:t> yang </a:t>
            </a:r>
            <a:r>
              <a:rPr lang="en-US" sz="2400" dirty="0" err="1" smtClean="0">
                <a:solidFill>
                  <a:srgbClr val="FFFF00"/>
                </a:solidFill>
                <a:effectLst/>
              </a:rPr>
              <a:t>disitasi</a:t>
            </a:r>
            <a:r>
              <a:rPr lang="en-US" sz="2400" dirty="0" smtClean="0">
                <a:solidFill>
                  <a:srgbClr val="FFFF00"/>
                </a:solidFill>
                <a:effectLst/>
              </a:rPr>
              <a:t> </a:t>
            </a:r>
            <a:r>
              <a:rPr lang="en-US" sz="2400" dirty="0" err="1" smtClean="0">
                <a:solidFill>
                  <a:srgbClr val="FFFF00"/>
                </a:solidFill>
                <a:effectLst/>
              </a:rPr>
              <a:t>didalam</a:t>
            </a:r>
            <a:r>
              <a:rPr lang="en-US" sz="2400" dirty="0" smtClean="0">
                <a:solidFill>
                  <a:srgbClr val="FFFF00"/>
                </a:solidFill>
                <a:effectLst/>
              </a:rPr>
              <a:t> </a:t>
            </a:r>
            <a:r>
              <a:rPr lang="en-US" sz="2400" dirty="0" err="1" smtClean="0">
                <a:solidFill>
                  <a:srgbClr val="FFFF00"/>
                </a:solidFill>
                <a:effectLst/>
              </a:rPr>
              <a:t>naskah</a:t>
            </a:r>
            <a:r>
              <a:rPr lang="en-US" sz="2400" dirty="0" smtClean="0">
                <a:solidFill>
                  <a:srgbClr val="FFFF00"/>
                </a:solidFill>
                <a:effectLst/>
              </a:rPr>
              <a:t> </a:t>
            </a:r>
            <a:r>
              <a:rPr lang="en-US" sz="2400" dirty="0" err="1" smtClean="0">
                <a:solidFill>
                  <a:srgbClr val="FFFF00"/>
                </a:solidFill>
                <a:effectLst/>
              </a:rPr>
              <a:t>harus</a:t>
            </a:r>
            <a:r>
              <a:rPr lang="en-US" sz="2400" dirty="0" smtClean="0">
                <a:solidFill>
                  <a:srgbClr val="FFFF00"/>
                </a:solidFill>
                <a:effectLst/>
              </a:rPr>
              <a:t> </a:t>
            </a:r>
            <a:r>
              <a:rPr lang="en-US" dirty="0" err="1" smtClean="0">
                <a:solidFill>
                  <a:srgbClr val="FFFF00"/>
                </a:solidFill>
                <a:effectLst/>
              </a:rPr>
              <a:t>ada</a:t>
            </a:r>
            <a:r>
              <a:rPr lang="en-US" dirty="0" smtClean="0">
                <a:solidFill>
                  <a:srgbClr val="FFFF00"/>
                </a:solidFill>
                <a:effectLst/>
              </a:rPr>
              <a:t> </a:t>
            </a:r>
            <a:r>
              <a:rPr lang="en-US" dirty="0" err="1" smtClean="0">
                <a:solidFill>
                  <a:srgbClr val="FFFF00"/>
                </a:solidFill>
                <a:effectLst/>
              </a:rPr>
              <a:t>di</a:t>
            </a:r>
            <a:r>
              <a:rPr lang="en-US" sz="2400" dirty="0" err="1" smtClean="0">
                <a:solidFill>
                  <a:srgbClr val="FFFF00"/>
                </a:solidFill>
                <a:effectLst/>
              </a:rPr>
              <a:t>daftar</a:t>
            </a:r>
            <a:r>
              <a:rPr lang="en-US" sz="2400" dirty="0" smtClean="0">
                <a:solidFill>
                  <a:srgbClr val="FFFF00"/>
                </a:solidFill>
                <a:effectLst/>
              </a:rPr>
              <a:t> </a:t>
            </a:r>
            <a:r>
              <a:rPr lang="en-US" sz="2400" dirty="0" err="1" smtClean="0">
                <a:solidFill>
                  <a:srgbClr val="FFFF00"/>
                </a:solidFill>
                <a:effectLst/>
              </a:rPr>
              <a:t>pustaka</a:t>
            </a:r>
            <a:endParaRPr lang="en-US" sz="2400" dirty="0" smtClean="0">
              <a:solidFill>
                <a:srgbClr val="FFFF00"/>
              </a:solidFill>
              <a:effectLst/>
            </a:endParaRPr>
          </a:p>
          <a:p>
            <a:r>
              <a:rPr lang="id-ID" sz="2400" dirty="0" smtClean="0">
                <a:effectLst/>
              </a:rPr>
              <a:t>TIDAK PERLU</a:t>
            </a:r>
            <a:r>
              <a:rPr lang="en-US" sz="2400" dirty="0" smtClean="0">
                <a:effectLst/>
              </a:rPr>
              <a:t> ADA KERJASAMA DENGAN MITRA, </a:t>
            </a:r>
            <a:r>
              <a:rPr lang="id-ID" sz="2400" dirty="0" smtClean="0">
                <a:effectLst/>
              </a:rPr>
              <a:t>mengingat output yang </a:t>
            </a:r>
            <a:r>
              <a:rPr lang="id-ID" sz="2400" dirty="0" smtClean="0"/>
              <a:t>belum memberikan nilai kemanfaatan langsung bagi pihak lain</a:t>
            </a:r>
            <a:endParaRPr lang="en-US" sz="2400" dirty="0" smtClean="0">
              <a:effectLst/>
            </a:endParaRPr>
          </a:p>
          <a:p>
            <a:endParaRPr lang="en-US" sz="2400" dirty="0" smtClean="0">
              <a:effectLst/>
            </a:endParaRP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p:nvPr>
        </p:nvGraphicFramePr>
        <p:xfrm>
          <a:off x="234315" y="774700"/>
          <a:ext cx="8697595" cy="5254625"/>
        </p:xfrm>
        <a:graphic>
          <a:graphicData uri="http://schemas.openxmlformats.org/drawingml/2006/table">
            <a:tbl>
              <a:tblPr firstRow="1" bandRow="1">
                <a:tableStyleId>{5C22544A-7EE6-4342-B048-85BDC9FD1C3A}</a:tableStyleId>
              </a:tblPr>
              <a:tblGrid>
                <a:gridCol w="4349115"/>
                <a:gridCol w="4348480"/>
              </a:tblGrid>
              <a:tr h="579120">
                <a:tc>
                  <a:txBody>
                    <a:bodyPr/>
                    <a:lstStyle/>
                    <a:p>
                      <a:r>
                        <a:rPr lang="id-ID" sz="3200" dirty="0" smtClean="0">
                          <a:solidFill>
                            <a:srgbClr val="003A00"/>
                          </a:solidFill>
                        </a:rPr>
                        <a:t>PKMT</a:t>
                      </a:r>
                      <a:endParaRPr lang="id-ID" sz="3200" dirty="0">
                        <a:solidFill>
                          <a:srgbClr val="003A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d-ID" sz="3200" dirty="0" smtClean="0">
                          <a:solidFill>
                            <a:srgbClr val="003A00"/>
                          </a:solidFill>
                        </a:rPr>
                        <a:t>PKMKC</a:t>
                      </a:r>
                      <a:endParaRPr lang="id-ID" sz="3200" dirty="0">
                        <a:solidFill>
                          <a:srgbClr val="003A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2025">
                <a:tc>
                  <a:txBody>
                    <a:bodyPr/>
                    <a:lstStyle/>
                    <a:p>
                      <a:r>
                        <a:rPr lang="id-ID" sz="1600" dirty="0" smtClean="0">
                          <a:solidFill>
                            <a:schemeClr val="tx1">
                              <a:lumMod val="90000"/>
                            </a:schemeClr>
                          </a:solidFill>
                          <a:latin typeface="Aharoni" pitchFamily="2" charset="-79"/>
                          <a:cs typeface="Aharoni" pitchFamily="2" charset="-79"/>
                        </a:rPr>
                        <a:t>M</a:t>
                      </a:r>
                      <a:r>
                        <a:rPr lang="en-US" sz="1600" dirty="0" err="1" smtClean="0">
                          <a:solidFill>
                            <a:schemeClr val="tx1">
                              <a:lumMod val="90000"/>
                            </a:schemeClr>
                          </a:solidFill>
                          <a:latin typeface="Aharoni" pitchFamily="2" charset="-79"/>
                          <a:cs typeface="Aharoni" pitchFamily="2" charset="-79"/>
                        </a:rPr>
                        <a:t>enciptakan</a:t>
                      </a:r>
                      <a:r>
                        <a:rPr lang="en-US" sz="1600" dirty="0" smtClean="0">
                          <a:solidFill>
                            <a:schemeClr val="tx1">
                              <a:lumMod val="90000"/>
                            </a:schemeClr>
                          </a:solidFill>
                          <a:latin typeface="Aharoni" pitchFamily="2" charset="-79"/>
                          <a:cs typeface="Aharoni" pitchFamily="2" charset="-79"/>
                        </a:rPr>
                        <a:t> </a:t>
                      </a:r>
                      <a:r>
                        <a:rPr lang="en-US" sz="1600" dirty="0" err="1" smtClean="0">
                          <a:solidFill>
                            <a:schemeClr val="tx1">
                              <a:lumMod val="90000"/>
                            </a:schemeClr>
                          </a:solidFill>
                          <a:latin typeface="Aharoni" pitchFamily="2" charset="-79"/>
                          <a:cs typeface="Aharoni" pitchFamily="2" charset="-79"/>
                        </a:rPr>
                        <a:t>suatu</a:t>
                      </a:r>
                      <a:r>
                        <a:rPr lang="en-US" sz="1600" dirty="0" smtClean="0">
                          <a:solidFill>
                            <a:schemeClr val="tx1">
                              <a:lumMod val="90000"/>
                            </a:schemeClr>
                          </a:solidFill>
                          <a:latin typeface="Aharoni" pitchFamily="2" charset="-79"/>
                          <a:cs typeface="Aharoni" pitchFamily="2" charset="-79"/>
                        </a:rPr>
                        <a:t> </a:t>
                      </a:r>
                      <a:r>
                        <a:rPr lang="id-ID" sz="1600" dirty="0" smtClean="0">
                          <a:solidFill>
                            <a:schemeClr val="tx1">
                              <a:lumMod val="90000"/>
                            </a:schemeClr>
                          </a:solidFill>
                          <a:latin typeface="Aharoni" pitchFamily="2" charset="-79"/>
                          <a:cs typeface="Aharoni" pitchFamily="2" charset="-79"/>
                        </a:rPr>
                        <a:t>K</a:t>
                      </a:r>
                      <a:r>
                        <a:rPr lang="en-US" sz="1600" dirty="0" err="1" smtClean="0">
                          <a:solidFill>
                            <a:schemeClr val="tx1">
                              <a:lumMod val="90000"/>
                            </a:schemeClr>
                          </a:solidFill>
                          <a:latin typeface="Aharoni" pitchFamily="2" charset="-79"/>
                          <a:cs typeface="Aharoni" pitchFamily="2" charset="-79"/>
                        </a:rPr>
                        <a:t>arya</a:t>
                      </a:r>
                      <a:r>
                        <a:rPr lang="en-US" sz="1600" dirty="0" smtClean="0">
                          <a:solidFill>
                            <a:schemeClr val="tx1">
                              <a:lumMod val="90000"/>
                            </a:schemeClr>
                          </a:solidFill>
                          <a:latin typeface="Aharoni" pitchFamily="2" charset="-79"/>
                          <a:cs typeface="Aharoni" pitchFamily="2" charset="-79"/>
                        </a:rPr>
                        <a:t> </a:t>
                      </a:r>
                      <a:r>
                        <a:rPr lang="id-ID" sz="1600" dirty="0" smtClean="0">
                          <a:solidFill>
                            <a:schemeClr val="tx1">
                              <a:lumMod val="90000"/>
                            </a:schemeClr>
                          </a:solidFill>
                          <a:latin typeface="Aharoni" pitchFamily="2" charset="-79"/>
                          <a:cs typeface="Aharoni" pitchFamily="2" charset="-79"/>
                        </a:rPr>
                        <a:t>T</a:t>
                      </a:r>
                      <a:r>
                        <a:rPr lang="en-US" sz="1600" dirty="0" err="1" smtClean="0">
                          <a:solidFill>
                            <a:schemeClr val="tx1">
                              <a:lumMod val="90000"/>
                            </a:schemeClr>
                          </a:solidFill>
                          <a:latin typeface="Aharoni" pitchFamily="2" charset="-79"/>
                          <a:cs typeface="Aharoni" pitchFamily="2" charset="-79"/>
                        </a:rPr>
                        <a:t>eknologi</a:t>
                      </a:r>
                      <a:r>
                        <a:rPr lang="id-ID" sz="1600" dirty="0" smtClean="0">
                          <a:solidFill>
                            <a:schemeClr val="tx1">
                              <a:lumMod val="90000"/>
                            </a:schemeClr>
                          </a:solidFill>
                          <a:latin typeface="Aharoni" pitchFamily="2" charset="-79"/>
                          <a:cs typeface="Aharoni" pitchFamily="2" charset="-79"/>
                        </a:rPr>
                        <a:t> yang diperlukan masyarakat (produktif)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600" dirty="0" err="1" smtClean="0">
                          <a:solidFill>
                            <a:schemeClr val="tx1">
                              <a:lumMod val="90000"/>
                            </a:schemeClr>
                          </a:solidFill>
                          <a:latin typeface="Aharoni" pitchFamily="2" charset="-79"/>
                          <a:cs typeface="Aharoni" pitchFamily="2" charset="-79"/>
                        </a:rPr>
                        <a:t>Keinginan</a:t>
                      </a:r>
                      <a:r>
                        <a:rPr lang="en-US" sz="1600" dirty="0" smtClean="0">
                          <a:solidFill>
                            <a:schemeClr val="tx1">
                              <a:lumMod val="90000"/>
                            </a:schemeClr>
                          </a:solidFill>
                          <a:latin typeface="Aharoni" pitchFamily="2" charset="-79"/>
                          <a:cs typeface="Aharoni" pitchFamily="2" charset="-79"/>
                        </a:rPr>
                        <a:t> </a:t>
                      </a:r>
                      <a:r>
                        <a:rPr lang="id-ID" sz="1600" dirty="0" smtClean="0">
                          <a:solidFill>
                            <a:schemeClr val="tx1">
                              <a:lumMod val="90000"/>
                            </a:schemeClr>
                          </a:solidFill>
                          <a:latin typeface="Aharoni" pitchFamily="2" charset="-79"/>
                          <a:cs typeface="Aharoni" pitchFamily="2" charset="-79"/>
                        </a:rPr>
                        <a:t>M</a:t>
                      </a:r>
                      <a:r>
                        <a:rPr lang="en-US" sz="1600" dirty="0" err="1" smtClean="0">
                          <a:solidFill>
                            <a:schemeClr val="tx1">
                              <a:lumMod val="90000"/>
                            </a:schemeClr>
                          </a:solidFill>
                          <a:latin typeface="Aharoni" pitchFamily="2" charset="-79"/>
                          <a:cs typeface="Aharoni" pitchFamily="2" charset="-79"/>
                        </a:rPr>
                        <a:t>encipta</a:t>
                      </a:r>
                      <a:r>
                        <a:rPr lang="en-US" sz="1600" dirty="0" smtClean="0">
                          <a:solidFill>
                            <a:schemeClr val="tx1">
                              <a:lumMod val="90000"/>
                            </a:schemeClr>
                          </a:solidFill>
                          <a:latin typeface="Aharoni" pitchFamily="2" charset="-79"/>
                          <a:cs typeface="Aharoni" pitchFamily="2" charset="-79"/>
                        </a:rPr>
                        <a:t> </a:t>
                      </a:r>
                      <a:r>
                        <a:rPr lang="en-US" sz="1600" dirty="0" err="1" smtClean="0">
                          <a:solidFill>
                            <a:schemeClr val="tx1">
                              <a:lumMod val="90000"/>
                            </a:schemeClr>
                          </a:solidFill>
                          <a:latin typeface="Aharoni" pitchFamily="2" charset="-79"/>
                          <a:cs typeface="Aharoni" pitchFamily="2" charset="-79"/>
                        </a:rPr>
                        <a:t>suatu</a:t>
                      </a:r>
                      <a:r>
                        <a:rPr lang="en-US" sz="1600" dirty="0" smtClean="0">
                          <a:solidFill>
                            <a:schemeClr val="tx1">
                              <a:lumMod val="90000"/>
                            </a:schemeClr>
                          </a:solidFill>
                          <a:latin typeface="Aharoni" pitchFamily="2" charset="-79"/>
                          <a:cs typeface="Aharoni" pitchFamily="2" charset="-79"/>
                        </a:rPr>
                        <a:t> </a:t>
                      </a:r>
                      <a:r>
                        <a:rPr lang="id-ID" sz="1600" dirty="0" smtClean="0">
                          <a:solidFill>
                            <a:schemeClr val="tx1">
                              <a:lumMod val="90000"/>
                            </a:schemeClr>
                          </a:solidFill>
                          <a:latin typeface="Aharoni" pitchFamily="2" charset="-79"/>
                          <a:cs typeface="Aharoni" pitchFamily="2" charset="-79"/>
                        </a:rPr>
                        <a:t>K</a:t>
                      </a:r>
                      <a:r>
                        <a:rPr lang="en-US" sz="1600" dirty="0" err="1" smtClean="0">
                          <a:solidFill>
                            <a:schemeClr val="tx1">
                              <a:lumMod val="90000"/>
                            </a:schemeClr>
                          </a:solidFill>
                          <a:latin typeface="Aharoni" pitchFamily="2" charset="-79"/>
                          <a:cs typeface="Aharoni" pitchFamily="2" charset="-79"/>
                        </a:rPr>
                        <a:t>arya</a:t>
                      </a:r>
                      <a:r>
                        <a:rPr lang="en-US" sz="1600" dirty="0" smtClean="0">
                          <a:solidFill>
                            <a:schemeClr val="tx1">
                              <a:lumMod val="90000"/>
                            </a:schemeClr>
                          </a:solidFill>
                          <a:latin typeface="Aharoni" pitchFamily="2" charset="-79"/>
                          <a:cs typeface="Aharoni" pitchFamily="2" charset="-79"/>
                        </a:rPr>
                        <a:t> </a:t>
                      </a:r>
                      <a:r>
                        <a:rPr lang="id-ID" sz="1600" dirty="0" smtClean="0">
                          <a:solidFill>
                            <a:schemeClr val="tx1">
                              <a:lumMod val="90000"/>
                            </a:schemeClr>
                          </a:solidFill>
                          <a:latin typeface="Aharoni" pitchFamily="2" charset="-79"/>
                          <a:cs typeface="Aharoni" pitchFamily="2" charset="-79"/>
                        </a:rPr>
                        <a:t>T</a:t>
                      </a:r>
                      <a:r>
                        <a:rPr lang="en-US" sz="1600" dirty="0" err="1" smtClean="0">
                          <a:solidFill>
                            <a:schemeClr val="tx1">
                              <a:lumMod val="90000"/>
                            </a:schemeClr>
                          </a:solidFill>
                          <a:latin typeface="Aharoni" pitchFamily="2" charset="-79"/>
                          <a:cs typeface="Aharoni" pitchFamily="2" charset="-79"/>
                        </a:rPr>
                        <a:t>eknologi</a:t>
                      </a:r>
                      <a:r>
                        <a:rPr lang="id-ID" sz="1600" dirty="0" smtClean="0">
                          <a:solidFill>
                            <a:schemeClr val="tx1">
                              <a:lumMod val="90000"/>
                            </a:schemeClr>
                          </a:solidFill>
                          <a:latin typeface="Aharoni" pitchFamily="2" charset="-79"/>
                          <a:cs typeface="Aharoni" pitchFamily="2" charset="-79"/>
                        </a:rPr>
                        <a:t> yang belum memberikan nilai kemanfaatan langsung bagi masyarakat</a:t>
                      </a:r>
                      <a:r>
                        <a:rPr lang="en-US" sz="1600" dirty="0" smtClean="0">
                          <a:solidFill>
                            <a:schemeClr val="tx1">
                              <a:lumMod val="90000"/>
                            </a:schemeClr>
                          </a:solidFill>
                          <a:latin typeface="Aharoni" pitchFamily="2" charset="-79"/>
                          <a:cs typeface="Aharoni" pitchFamily="2" charset="-79"/>
                        </a:rPr>
                        <a:t> </a:t>
                      </a:r>
                      <a:endParaRPr lang="id-ID" sz="1600" dirty="0" smtClean="0">
                        <a:solidFill>
                          <a:schemeClr val="tx1">
                            <a:lumMod val="90000"/>
                          </a:schemeClr>
                        </a:solidFill>
                        <a:latin typeface="Aharoni" pitchFamily="2" charset="-79"/>
                        <a:cs typeface="Aharoni"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r>
              <a:tr h="90170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id-ID" sz="1600" dirty="0" smtClean="0">
                          <a:solidFill>
                            <a:schemeClr val="tx1">
                              <a:lumMod val="90000"/>
                            </a:schemeClr>
                          </a:solidFill>
                          <a:latin typeface="Aharoni" pitchFamily="2" charset="-79"/>
                          <a:cs typeface="Aharoni" pitchFamily="2" charset="-79"/>
                        </a:rPr>
                        <a:t>Topik</a:t>
                      </a:r>
                      <a:r>
                        <a:rPr lang="id-ID" sz="1600" baseline="0" dirty="0" smtClean="0">
                          <a:solidFill>
                            <a:schemeClr val="tx1">
                              <a:lumMod val="90000"/>
                            </a:schemeClr>
                          </a:solidFill>
                          <a:latin typeface="Aharoni" pitchFamily="2" charset="-79"/>
                          <a:cs typeface="Aharoni" pitchFamily="2" charset="-79"/>
                        </a:rPr>
                        <a:t> </a:t>
                      </a:r>
                      <a:r>
                        <a:rPr lang="id-ID" sz="1600" dirty="0" smtClean="0">
                          <a:solidFill>
                            <a:schemeClr val="tx1">
                              <a:lumMod val="90000"/>
                            </a:schemeClr>
                          </a:solidFill>
                          <a:latin typeface="Aharoni" pitchFamily="2" charset="-79"/>
                          <a:cs typeface="Aharoni" pitchFamily="2" charset="-79"/>
                        </a:rPr>
                        <a:t>diangkat dari ide kreatif krn adanya masalah di masyarakat (produktif)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id-ID" sz="1600" dirty="0" smtClean="0">
                          <a:solidFill>
                            <a:schemeClr val="tx1">
                              <a:lumMod val="90000"/>
                            </a:schemeClr>
                          </a:solidFill>
                          <a:latin typeface="Aharoni" pitchFamily="2" charset="-79"/>
                          <a:cs typeface="Aharoni" pitchFamily="2" charset="-79"/>
                        </a:rPr>
                        <a:t>Topik diangkat dari ide kreatif yang visioner</a:t>
                      </a:r>
                      <a:r>
                        <a:rPr lang="en-US" sz="1600" dirty="0" smtClean="0">
                          <a:solidFill>
                            <a:schemeClr val="tx1">
                              <a:lumMod val="90000"/>
                            </a:schemeClr>
                          </a:solidFill>
                          <a:latin typeface="Aharoni" pitchFamily="2" charset="-79"/>
                          <a:cs typeface="Aharoni" pitchFamily="2" charset="-79"/>
                        </a:rPr>
                        <a:t>/</a:t>
                      </a:r>
                      <a:r>
                        <a:rPr lang="en-US" sz="1600" dirty="0" err="1" smtClean="0">
                          <a:solidFill>
                            <a:schemeClr val="tx1">
                              <a:lumMod val="90000"/>
                            </a:schemeClr>
                          </a:solidFill>
                          <a:latin typeface="Aharoni" pitchFamily="2" charset="-79"/>
                          <a:cs typeface="Aharoni" pitchFamily="2" charset="-79"/>
                        </a:rPr>
                        <a:t>Futuristik</a:t>
                      </a:r>
                      <a:endParaRPr lang="id-ID" sz="1600" dirty="0" smtClean="0">
                        <a:solidFill>
                          <a:schemeClr val="tx1">
                            <a:lumMod val="90000"/>
                          </a:schemeClr>
                        </a:solidFill>
                        <a:latin typeface="Aharoni" pitchFamily="2" charset="-79"/>
                        <a:cs typeface="Aharoni"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r>
              <a:tr h="37338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id-ID" sz="1600" dirty="0" smtClean="0">
                          <a:solidFill>
                            <a:schemeClr val="tx1">
                              <a:lumMod val="90000"/>
                            </a:schemeClr>
                          </a:solidFill>
                          <a:latin typeface="Aharoni" pitchFamily="2" charset="-79"/>
                          <a:cs typeface="Aharoni" pitchFamily="2" charset="-79"/>
                        </a:rPr>
                        <a:t>HARUS</a:t>
                      </a:r>
                      <a:r>
                        <a:rPr lang="id-ID" sz="1600" baseline="0" dirty="0" smtClean="0">
                          <a:solidFill>
                            <a:schemeClr val="tx1">
                              <a:lumMod val="90000"/>
                            </a:schemeClr>
                          </a:solidFill>
                          <a:latin typeface="Aharoni" pitchFamily="2" charset="-79"/>
                          <a:cs typeface="Aharoni" pitchFamily="2" charset="-79"/>
                        </a:rPr>
                        <a:t> KERJASAMA DNG MITRA</a:t>
                      </a:r>
                      <a:endParaRPr lang="id-ID" sz="1600" dirty="0" smtClean="0">
                        <a:solidFill>
                          <a:schemeClr val="tx1">
                            <a:lumMod val="90000"/>
                          </a:schemeClr>
                        </a:solidFill>
                        <a:latin typeface="Aharoni" pitchFamily="2" charset="-79"/>
                        <a:cs typeface="Aharoni"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id-ID" sz="1600" dirty="0" smtClean="0">
                          <a:solidFill>
                            <a:schemeClr val="tx1">
                              <a:lumMod val="90000"/>
                            </a:schemeClr>
                          </a:solidFill>
                          <a:latin typeface="Aharoni" pitchFamily="2" charset="-79"/>
                          <a:cs typeface="Aharoni" pitchFamily="2" charset="-79"/>
                        </a:rPr>
                        <a:t>TIDAK PERLU KERJASAMA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r>
              <a:tr h="901700">
                <a:tc>
                  <a:txBody>
                    <a:bodyPr/>
                    <a:lstStyle/>
                    <a:p>
                      <a:r>
                        <a:rPr lang="id-ID" sz="1600" dirty="0" smtClean="0">
                          <a:solidFill>
                            <a:srgbClr val="FFFFFF"/>
                          </a:solidFill>
                          <a:latin typeface="Aharoni" pitchFamily="2" charset="-79"/>
                          <a:cs typeface="Aharoni" pitchFamily="2" charset="-79"/>
                        </a:rPr>
                        <a:t>Mengadopsi teknologi yang sudah ada, shg</a:t>
                      </a:r>
                      <a:r>
                        <a:rPr lang="id-ID" sz="1600" baseline="0" dirty="0" smtClean="0">
                          <a:solidFill>
                            <a:srgbClr val="FFFFFF"/>
                          </a:solidFill>
                          <a:latin typeface="Aharoni" pitchFamily="2" charset="-79"/>
                          <a:cs typeface="Aharoni" pitchFamily="2" charset="-79"/>
                        </a:rPr>
                        <a:t> diperlukan sumber pustaka</a:t>
                      </a:r>
                      <a:endParaRPr lang="id-ID" sz="1600" dirty="0" smtClean="0">
                        <a:solidFill>
                          <a:srgbClr val="FFFFFF"/>
                        </a:solidFill>
                        <a:latin typeface="Aharoni" pitchFamily="2" charset="-79"/>
                        <a:cs typeface="Aharoni"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id-ID" sz="1600" dirty="0" smtClean="0">
                          <a:solidFill>
                            <a:srgbClr val="FFFFFF"/>
                          </a:solidFill>
                          <a:latin typeface="Aharoni" pitchFamily="2" charset="-79"/>
                          <a:cs typeface="Aharoni" pitchFamily="2" charset="-79"/>
                        </a:rPr>
                        <a:t>Mengadopsi teknologi yang sudah ada, shg</a:t>
                      </a:r>
                      <a:r>
                        <a:rPr lang="id-ID" sz="1600" baseline="0" dirty="0" smtClean="0">
                          <a:solidFill>
                            <a:srgbClr val="FFFFFF"/>
                          </a:solidFill>
                          <a:latin typeface="Aharoni" pitchFamily="2" charset="-79"/>
                          <a:cs typeface="Aharoni" pitchFamily="2" charset="-79"/>
                        </a:rPr>
                        <a:t> diperlukan sumber pustaka</a:t>
                      </a:r>
                      <a:endParaRPr lang="id-ID" sz="1600" dirty="0" smtClean="0">
                        <a:solidFill>
                          <a:srgbClr val="FFFFFF"/>
                        </a:solidFill>
                        <a:latin typeface="Aharoni" pitchFamily="2" charset="-79"/>
                        <a:cs typeface="Aharoni"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901065">
                <a:tc>
                  <a:txBody>
                    <a:bodyPr/>
                    <a:lstStyle/>
                    <a:p>
                      <a:r>
                        <a:rPr lang="id-ID" sz="1600" dirty="0" smtClean="0">
                          <a:solidFill>
                            <a:srgbClr val="FFFFFF"/>
                          </a:solidFill>
                          <a:latin typeface="Aharoni" pitchFamily="2" charset="-79"/>
                          <a:cs typeface="Aharoni" pitchFamily="2" charset="-79"/>
                        </a:rPr>
                        <a:t>LUARAN: </a:t>
                      </a:r>
                      <a:r>
                        <a:rPr lang="en-US" sz="1600" dirty="0" err="1" smtClean="0">
                          <a:solidFill>
                            <a:srgbClr val="FFFFFF"/>
                          </a:solidFill>
                          <a:latin typeface="Aharoni" pitchFamily="2" charset="-79"/>
                          <a:cs typeface="Aharoni" pitchFamily="2" charset="-79"/>
                        </a:rPr>
                        <a:t>suatu</a:t>
                      </a:r>
                      <a:r>
                        <a:rPr lang="en-US" sz="1600" dirty="0" smtClean="0">
                          <a:solidFill>
                            <a:srgbClr val="FFFFFF"/>
                          </a:solidFill>
                          <a:latin typeface="Aharoni" pitchFamily="2" charset="-79"/>
                          <a:cs typeface="Aharoni" pitchFamily="2" charset="-79"/>
                        </a:rPr>
                        <a:t> </a:t>
                      </a:r>
                      <a:r>
                        <a:rPr lang="en-US" sz="1600" dirty="0" err="1" smtClean="0">
                          <a:solidFill>
                            <a:srgbClr val="FFFFFF"/>
                          </a:solidFill>
                          <a:latin typeface="Aharoni" pitchFamily="2" charset="-79"/>
                          <a:cs typeface="Aharoni" pitchFamily="2" charset="-79"/>
                        </a:rPr>
                        <a:t>karya</a:t>
                      </a:r>
                      <a:r>
                        <a:rPr lang="en-US" sz="1600" dirty="0" smtClean="0">
                          <a:solidFill>
                            <a:srgbClr val="FFFFFF"/>
                          </a:solidFill>
                          <a:latin typeface="Aharoni" pitchFamily="2" charset="-79"/>
                          <a:cs typeface="Aharoni" pitchFamily="2" charset="-79"/>
                        </a:rPr>
                        <a:t> </a:t>
                      </a:r>
                      <a:r>
                        <a:rPr lang="en-US" sz="1600" dirty="0" err="1" smtClean="0">
                          <a:solidFill>
                            <a:srgbClr val="FFFFFF"/>
                          </a:solidFill>
                          <a:latin typeface="Aharoni" pitchFamily="2" charset="-79"/>
                          <a:cs typeface="Aharoni" pitchFamily="2" charset="-79"/>
                        </a:rPr>
                        <a:t>teknologi</a:t>
                      </a:r>
                      <a:r>
                        <a:rPr lang="en-US" sz="1600" dirty="0" smtClean="0">
                          <a:solidFill>
                            <a:srgbClr val="FFFFFF"/>
                          </a:solidFill>
                          <a:latin typeface="Aharoni" pitchFamily="2" charset="-79"/>
                          <a:cs typeface="Aharoni" pitchFamily="2" charset="-79"/>
                        </a:rPr>
                        <a:t> </a:t>
                      </a:r>
                      <a:r>
                        <a:rPr lang="en-US" sz="1600" dirty="0" err="1" smtClean="0">
                          <a:solidFill>
                            <a:srgbClr val="FFFFFF"/>
                          </a:solidFill>
                          <a:latin typeface="Aharoni" pitchFamily="2" charset="-79"/>
                          <a:cs typeface="Aharoni" pitchFamily="2" charset="-79"/>
                        </a:rPr>
                        <a:t>prototipe</a:t>
                      </a:r>
                      <a:r>
                        <a:rPr lang="en-US" sz="1600" dirty="0" smtClean="0">
                          <a:solidFill>
                            <a:srgbClr val="FFFFFF"/>
                          </a:solidFill>
                          <a:latin typeface="Aharoni" pitchFamily="2" charset="-79"/>
                          <a:cs typeface="Aharoni" pitchFamily="2" charset="-79"/>
                        </a:rPr>
                        <a:t>, model, </a:t>
                      </a:r>
                      <a:r>
                        <a:rPr lang="en-US" sz="1600" dirty="0" err="1" smtClean="0">
                          <a:solidFill>
                            <a:srgbClr val="FFFFFF"/>
                          </a:solidFill>
                          <a:latin typeface="Aharoni" pitchFamily="2" charset="-79"/>
                          <a:cs typeface="Aharoni" pitchFamily="2" charset="-79"/>
                        </a:rPr>
                        <a:t>peralatan</a:t>
                      </a:r>
                      <a:r>
                        <a:rPr lang="en-US" sz="1600" dirty="0" smtClean="0">
                          <a:solidFill>
                            <a:srgbClr val="FFFFFF"/>
                          </a:solidFill>
                          <a:latin typeface="Aharoni" pitchFamily="2" charset="-79"/>
                          <a:cs typeface="Aharoni" pitchFamily="2" charset="-79"/>
                        </a:rPr>
                        <a:t>, </a:t>
                      </a:r>
                      <a:r>
                        <a:rPr lang="en-US" sz="1600" dirty="0" err="1" smtClean="0">
                          <a:solidFill>
                            <a:srgbClr val="FFFFFF"/>
                          </a:solidFill>
                          <a:latin typeface="Aharoni" pitchFamily="2" charset="-79"/>
                          <a:cs typeface="Aharoni" pitchFamily="2" charset="-79"/>
                        </a:rPr>
                        <a:t>proses</a:t>
                      </a:r>
                      <a:r>
                        <a:rPr lang="id-ID" sz="1600" dirty="0" smtClean="0">
                          <a:solidFill>
                            <a:srgbClr val="FFFFFF"/>
                          </a:solidFill>
                          <a:latin typeface="Aharoni" pitchFamily="2" charset="-79"/>
                          <a:cs typeface="Aharoni" pitchFamily="2" charset="-79"/>
                        </a:rPr>
                        <a:t>, dll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id-ID" sz="1600" dirty="0" smtClean="0">
                          <a:solidFill>
                            <a:srgbClr val="FFFFFF"/>
                          </a:solidFill>
                          <a:latin typeface="Aharoni" pitchFamily="2" charset="-79"/>
                          <a:cs typeface="Aharoni" pitchFamily="2" charset="-79"/>
                        </a:rPr>
                        <a:t>LUARAN: </a:t>
                      </a:r>
                      <a:r>
                        <a:rPr lang="en-US" sz="1600" dirty="0" err="1" smtClean="0">
                          <a:solidFill>
                            <a:srgbClr val="FFFFFF"/>
                          </a:solidFill>
                          <a:latin typeface="Aharoni" pitchFamily="2" charset="-79"/>
                          <a:cs typeface="Aharoni" pitchFamily="2" charset="-79"/>
                        </a:rPr>
                        <a:t>suatu</a:t>
                      </a:r>
                      <a:r>
                        <a:rPr lang="en-US" sz="1600" dirty="0" smtClean="0">
                          <a:solidFill>
                            <a:srgbClr val="FFFFFF"/>
                          </a:solidFill>
                          <a:latin typeface="Aharoni" pitchFamily="2" charset="-79"/>
                          <a:cs typeface="Aharoni" pitchFamily="2" charset="-79"/>
                        </a:rPr>
                        <a:t> </a:t>
                      </a:r>
                      <a:r>
                        <a:rPr lang="en-US" sz="1600" dirty="0" err="1" smtClean="0">
                          <a:solidFill>
                            <a:srgbClr val="FFFFFF"/>
                          </a:solidFill>
                          <a:latin typeface="Aharoni" pitchFamily="2" charset="-79"/>
                          <a:cs typeface="Aharoni" pitchFamily="2" charset="-79"/>
                        </a:rPr>
                        <a:t>karya</a:t>
                      </a:r>
                      <a:r>
                        <a:rPr lang="en-US" sz="1600" dirty="0" smtClean="0">
                          <a:solidFill>
                            <a:srgbClr val="FFFFFF"/>
                          </a:solidFill>
                          <a:latin typeface="Aharoni" pitchFamily="2" charset="-79"/>
                          <a:cs typeface="Aharoni" pitchFamily="2" charset="-79"/>
                        </a:rPr>
                        <a:t> </a:t>
                      </a:r>
                      <a:r>
                        <a:rPr lang="en-US" sz="1600" dirty="0" err="1" smtClean="0">
                          <a:solidFill>
                            <a:srgbClr val="FFFFFF"/>
                          </a:solidFill>
                          <a:latin typeface="Aharoni" pitchFamily="2" charset="-79"/>
                          <a:cs typeface="Aharoni" pitchFamily="2" charset="-79"/>
                        </a:rPr>
                        <a:t>teknologi</a:t>
                      </a:r>
                      <a:r>
                        <a:rPr lang="en-US" sz="1600" dirty="0" smtClean="0">
                          <a:solidFill>
                            <a:srgbClr val="FFFFFF"/>
                          </a:solidFill>
                          <a:latin typeface="Aharoni" pitchFamily="2" charset="-79"/>
                          <a:cs typeface="Aharoni" pitchFamily="2" charset="-79"/>
                        </a:rPr>
                        <a:t> </a:t>
                      </a:r>
                      <a:r>
                        <a:rPr lang="en-US" sz="1600" dirty="0" err="1" smtClean="0">
                          <a:solidFill>
                            <a:srgbClr val="FFFFFF"/>
                          </a:solidFill>
                          <a:latin typeface="Aharoni" pitchFamily="2" charset="-79"/>
                          <a:cs typeface="Aharoni" pitchFamily="2" charset="-79"/>
                        </a:rPr>
                        <a:t>prototipe</a:t>
                      </a:r>
                      <a:r>
                        <a:rPr lang="en-US" sz="1600" dirty="0" smtClean="0">
                          <a:solidFill>
                            <a:srgbClr val="FFFFFF"/>
                          </a:solidFill>
                          <a:latin typeface="Aharoni" pitchFamily="2" charset="-79"/>
                          <a:cs typeface="Aharoni" pitchFamily="2" charset="-79"/>
                        </a:rPr>
                        <a:t>, model, </a:t>
                      </a:r>
                      <a:r>
                        <a:rPr lang="en-US" sz="1600" dirty="0" err="1" smtClean="0">
                          <a:solidFill>
                            <a:srgbClr val="FFFFFF"/>
                          </a:solidFill>
                          <a:latin typeface="Aharoni" pitchFamily="2" charset="-79"/>
                          <a:cs typeface="Aharoni" pitchFamily="2" charset="-79"/>
                        </a:rPr>
                        <a:t>peralatan</a:t>
                      </a:r>
                      <a:r>
                        <a:rPr lang="en-US" sz="1600" dirty="0" smtClean="0">
                          <a:solidFill>
                            <a:srgbClr val="FFFFFF"/>
                          </a:solidFill>
                          <a:latin typeface="Aharoni" pitchFamily="2" charset="-79"/>
                          <a:cs typeface="Aharoni" pitchFamily="2" charset="-79"/>
                        </a:rPr>
                        <a:t>, </a:t>
                      </a:r>
                      <a:r>
                        <a:rPr lang="en-US" sz="1600" dirty="0" err="1" smtClean="0">
                          <a:solidFill>
                            <a:srgbClr val="FFFFFF"/>
                          </a:solidFill>
                          <a:latin typeface="Aharoni" pitchFamily="2" charset="-79"/>
                          <a:cs typeface="Aharoni" pitchFamily="2" charset="-79"/>
                        </a:rPr>
                        <a:t>proses</a:t>
                      </a:r>
                      <a:r>
                        <a:rPr lang="id-ID" sz="1600" dirty="0" smtClean="0">
                          <a:solidFill>
                            <a:srgbClr val="FFFFFF"/>
                          </a:solidFill>
                          <a:latin typeface="Aharoni" pitchFamily="2" charset="-79"/>
                          <a:cs typeface="Aharoni" pitchFamily="2" charset="-79"/>
                        </a:rPr>
                        <a:t>, dll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635635">
                <a:tc>
                  <a:txBody>
                    <a:bodyPr/>
                    <a:lstStyle/>
                    <a:p>
                      <a:r>
                        <a:rPr lang="id-ID" sz="1600" dirty="0" smtClean="0">
                          <a:solidFill>
                            <a:srgbClr val="FFFFFF"/>
                          </a:solidFill>
                          <a:latin typeface="Aharoni" pitchFamily="2" charset="-79"/>
                          <a:cs typeface="Aharoni" pitchFamily="2" charset="-79"/>
                        </a:rPr>
                        <a:t>Tidak ada penelitian, YANG ADA: uji fungsi, kalibrasi, set</a:t>
                      </a:r>
                      <a:r>
                        <a:rPr lang="id-ID" sz="1600" baseline="0" dirty="0" smtClean="0">
                          <a:solidFill>
                            <a:srgbClr val="FFFFFF"/>
                          </a:solidFill>
                          <a:latin typeface="Aharoni" pitchFamily="2" charset="-79"/>
                          <a:cs typeface="Aharoni" pitchFamily="2" charset="-79"/>
                        </a:rPr>
                        <a:t> up alat, dll</a:t>
                      </a:r>
                      <a:endParaRPr lang="id-ID" sz="1600" dirty="0" smtClean="0">
                        <a:solidFill>
                          <a:srgbClr val="FFFFFF"/>
                        </a:solidFill>
                        <a:latin typeface="Aharoni" pitchFamily="2" charset="-79"/>
                        <a:cs typeface="Aharoni"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id-ID" sz="1600" dirty="0" smtClean="0">
                          <a:solidFill>
                            <a:srgbClr val="FFFFFF"/>
                          </a:solidFill>
                          <a:latin typeface="Aharoni" pitchFamily="2" charset="-79"/>
                          <a:cs typeface="Aharoni" pitchFamily="2" charset="-79"/>
                        </a:rPr>
                        <a:t>Tidak ada penelitian, YANG ADA: uji fungsi, kalibrasi, set</a:t>
                      </a:r>
                      <a:r>
                        <a:rPr lang="id-ID" sz="1600" baseline="0" dirty="0" smtClean="0">
                          <a:solidFill>
                            <a:srgbClr val="FFFFFF"/>
                          </a:solidFill>
                          <a:latin typeface="Aharoni" pitchFamily="2" charset="-79"/>
                          <a:cs typeface="Aharoni" pitchFamily="2" charset="-79"/>
                        </a:rPr>
                        <a:t> up alat, dll</a:t>
                      </a:r>
                      <a:endParaRPr lang="id-ID" sz="1600" dirty="0" smtClean="0">
                        <a:solidFill>
                          <a:srgbClr val="FFFFFF"/>
                        </a:solidFill>
                        <a:latin typeface="Aharoni" pitchFamily="2" charset="-79"/>
                        <a:cs typeface="Aharoni"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bl>
          </a:graphicData>
        </a:graphic>
      </p:graphicFrame>
      <p:sp>
        <p:nvSpPr>
          <p:cNvPr id="5" name="TextBox 4"/>
          <p:cNvSpPr txBox="1"/>
          <p:nvPr/>
        </p:nvSpPr>
        <p:spPr>
          <a:xfrm>
            <a:off x="339667" y="153150"/>
            <a:ext cx="8465128" cy="553998"/>
          </a:xfrm>
          <a:prstGeom prst="rect">
            <a:avLst/>
          </a:prstGeom>
          <a:noFill/>
        </p:spPr>
        <p:txBody>
          <a:bodyPr wrap="square" rtlCol="0">
            <a:spAutoFit/>
          </a:bodyPr>
          <a:lstStyle/>
          <a:p>
            <a:r>
              <a:rPr lang="id-ID" sz="3000" b="1" dirty="0" smtClean="0"/>
              <a:t>PERBEDAAN DAN PERSAMAAN PKMT DAN PKMKC</a:t>
            </a:r>
            <a:endParaRPr lang="id-ID" sz="3000" b="1" dirty="0"/>
          </a:p>
        </p:txBody>
      </p:sp>
      <p:sp>
        <p:nvSpPr>
          <p:cNvPr id="6" name="Date Placeholder 5"/>
          <p:cNvSpPr>
            <a:spLocks noGrp="1"/>
          </p:cNvSpPr>
          <p:nvPr>
            <p:ph type="dt" sz="half" idx="10"/>
          </p:nvPr>
        </p:nvSpPr>
        <p:spPr/>
        <p:txBody>
          <a:bodyPr/>
          <a:lstStyle/>
          <a:p>
            <a:pPr>
              <a:defRPr/>
            </a:pPr>
            <a:fld id="{7D3D17CF-3E60-47DE-BF63-B707B9CAD8EA}" type="datetime1">
              <a:rPr lang="en-US" smtClean="0"/>
              <a:t>9/21/2017</a:t>
            </a:fld>
            <a:endParaRPr lang="id-ID" dirty="0"/>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 name="Shape 994"/>
          <p:cNvSpPr>
            <a:spLocks noGrp="1"/>
          </p:cNvSpPr>
          <p:nvPr>
            <p:ph type="title"/>
          </p:nvPr>
        </p:nvSpPr>
        <p:spPr>
          <a:xfrm>
            <a:off x="471053" y="0"/>
            <a:ext cx="8215749" cy="838200"/>
          </a:xfrm>
          <a:prstGeom prst="rect">
            <a:avLst/>
          </a:prstGeom>
        </p:spPr>
        <p:txBody>
          <a:bodyPr/>
          <a:lstStyle/>
          <a:p>
            <a:r>
              <a:rPr sz="3200" b="1" dirty="0" err="1"/>
              <a:t>Luaran</a:t>
            </a:r>
            <a:r>
              <a:rPr sz="3200" b="1" dirty="0"/>
              <a:t> </a:t>
            </a:r>
            <a:r>
              <a:rPr sz="3200" b="1" dirty="0" err="1"/>
              <a:t>dan</a:t>
            </a:r>
            <a:r>
              <a:rPr sz="3200" b="1" dirty="0"/>
              <a:t> </a:t>
            </a:r>
            <a:r>
              <a:rPr sz="3200" b="1" dirty="0" err="1"/>
              <a:t>Potensi</a:t>
            </a:r>
            <a:r>
              <a:rPr sz="3200" b="1" dirty="0"/>
              <a:t> PKM KC</a:t>
            </a:r>
          </a:p>
        </p:txBody>
      </p:sp>
      <p:sp>
        <p:nvSpPr>
          <p:cNvPr id="995" name="Shape 995"/>
          <p:cNvSpPr/>
          <p:nvPr/>
        </p:nvSpPr>
        <p:spPr>
          <a:xfrm>
            <a:off x="533400" y="1066800"/>
            <a:ext cx="7848600" cy="2677656"/>
          </a:xfrm>
          <a:prstGeom prst="rect">
            <a:avLst/>
          </a:prstGeom>
          <a:ln w="12700">
            <a:miter lim="400000"/>
          </a:ln>
        </p:spPr>
        <p:txBody>
          <a:bodyPr lIns="45719" rIns="45719">
            <a:spAutoFit/>
          </a:bodyPr>
          <a:lstStyle/>
          <a:p>
            <a:pPr marL="231775" indent="-231775">
              <a:buSzPct val="100000"/>
              <a:buFont typeface="Arial" panose="020B0604020202020204"/>
              <a:buChar char="•"/>
              <a:defRPr b="1">
                <a:latin typeface="Arial" panose="020B0604020202020204"/>
                <a:ea typeface="Arial" panose="020B0604020202020204"/>
                <a:cs typeface="Arial" panose="020B0604020202020204"/>
                <a:sym typeface="Arial" panose="020B0604020202020204"/>
              </a:defRPr>
            </a:pPr>
            <a:r>
              <a:rPr sz="2800" dirty="0"/>
              <a:t>Model / design / </a:t>
            </a:r>
            <a:r>
              <a:rPr sz="2800" dirty="0" err="1"/>
              <a:t>alat</a:t>
            </a:r>
            <a:r>
              <a:rPr sz="2800" b="0" dirty="0"/>
              <a:t> yang </a:t>
            </a:r>
            <a:r>
              <a:rPr sz="2800" dirty="0" err="1">
                <a:solidFill>
                  <a:srgbClr val="FFFF00"/>
                </a:solidFill>
              </a:rPr>
              <a:t>belum</a:t>
            </a:r>
            <a:r>
              <a:rPr sz="2800" dirty="0">
                <a:solidFill>
                  <a:srgbClr val="FFFF00"/>
                </a:solidFill>
              </a:rPr>
              <a:t>  </a:t>
            </a:r>
            <a:r>
              <a:rPr lang="en-US" sz="2800" dirty="0" err="1">
                <a:solidFill>
                  <a:srgbClr val="FFFF00"/>
                </a:solidFill>
              </a:rPr>
              <a:t>terlihat</a:t>
            </a:r>
            <a:r>
              <a:rPr lang="en-US" sz="2800" dirty="0">
                <a:solidFill>
                  <a:srgbClr val="FFFF00"/>
                </a:solidFill>
              </a:rPr>
              <a:t> </a:t>
            </a:r>
            <a:r>
              <a:rPr lang="en-US" sz="2800" dirty="0" err="1">
                <a:solidFill>
                  <a:srgbClr val="FFFF00"/>
                </a:solidFill>
              </a:rPr>
              <a:t>keman</a:t>
            </a:r>
            <a:r>
              <a:rPr sz="2800" dirty="0" err="1">
                <a:solidFill>
                  <a:srgbClr val="FFFF00"/>
                </a:solidFill>
              </a:rPr>
              <a:t>faat</a:t>
            </a:r>
            <a:r>
              <a:rPr lang="en-US" sz="2800" dirty="0" err="1">
                <a:solidFill>
                  <a:srgbClr val="FFFF00"/>
                </a:solidFill>
              </a:rPr>
              <a:t>an</a:t>
            </a:r>
            <a:r>
              <a:rPr sz="2800" dirty="0">
                <a:solidFill>
                  <a:srgbClr val="FFFF00"/>
                </a:solidFill>
              </a:rPr>
              <a:t> </a:t>
            </a:r>
            <a:r>
              <a:rPr sz="2800" dirty="0" err="1">
                <a:solidFill>
                  <a:srgbClr val="FFFF00"/>
                </a:solidFill>
              </a:rPr>
              <a:t>bagi</a:t>
            </a:r>
            <a:r>
              <a:rPr sz="2800" dirty="0">
                <a:solidFill>
                  <a:srgbClr val="FFFF00"/>
                </a:solidFill>
              </a:rPr>
              <a:t> </a:t>
            </a:r>
            <a:r>
              <a:rPr sz="2800" b="0" dirty="0">
                <a:solidFill>
                  <a:srgbClr val="FFFF00"/>
                </a:solidFill>
              </a:rPr>
              <a:t> </a:t>
            </a:r>
            <a:r>
              <a:rPr sz="2800" b="0" dirty="0" err="1">
                <a:solidFill>
                  <a:srgbClr val="FFFF00"/>
                </a:solidFill>
              </a:rPr>
              <a:t>masyarakat</a:t>
            </a:r>
            <a:endParaRPr sz="2800" b="0" dirty="0">
              <a:solidFill>
                <a:srgbClr val="FFFF00"/>
              </a:solidFill>
            </a:endParaRPr>
          </a:p>
          <a:p>
            <a:pPr marL="231775" indent="-231775">
              <a:defRPr>
                <a:latin typeface="Arial" panose="020B0604020202020204"/>
                <a:ea typeface="Arial" panose="020B0604020202020204"/>
                <a:cs typeface="Arial" panose="020B0604020202020204"/>
                <a:sym typeface="Arial" panose="020B0604020202020204"/>
              </a:defRPr>
            </a:pPr>
            <a:endParaRPr sz="2800" b="0" dirty="0">
              <a:solidFill>
                <a:srgbClr val="FFFF00"/>
              </a:solidFill>
            </a:endParaRPr>
          </a:p>
          <a:p>
            <a:pPr marL="231775" indent="-231775">
              <a:buSzPct val="100000"/>
              <a:buFont typeface="Arial" panose="020B0604020202020204"/>
              <a:buChar char="•"/>
              <a:defRPr b="1">
                <a:latin typeface="Arial" panose="020B0604020202020204"/>
                <a:ea typeface="Arial" panose="020B0604020202020204"/>
                <a:cs typeface="Arial" panose="020B0604020202020204"/>
                <a:sym typeface="Arial" panose="020B0604020202020204"/>
              </a:defRPr>
            </a:pPr>
            <a:r>
              <a:rPr sz="2800" dirty="0" err="1"/>
              <a:t>Artikel</a:t>
            </a:r>
            <a:r>
              <a:rPr sz="2800" dirty="0"/>
              <a:t> </a:t>
            </a:r>
            <a:r>
              <a:rPr sz="2800" dirty="0" err="1"/>
              <a:t>Ilmiah</a:t>
            </a:r>
            <a:r>
              <a:rPr sz="2800" dirty="0"/>
              <a:t>, </a:t>
            </a:r>
            <a:r>
              <a:rPr sz="2800" dirty="0" err="1"/>
              <a:t>kalau</a:t>
            </a:r>
            <a:r>
              <a:rPr sz="2800" dirty="0"/>
              <a:t> </a:t>
            </a:r>
            <a:r>
              <a:rPr sz="2800" dirty="0" err="1"/>
              <a:t>bisa</a:t>
            </a:r>
            <a:r>
              <a:rPr sz="2800" dirty="0"/>
              <a:t>  </a:t>
            </a:r>
            <a:r>
              <a:rPr sz="2800" dirty="0" err="1"/>
              <a:t>yg</a:t>
            </a:r>
            <a:r>
              <a:rPr sz="2800" dirty="0"/>
              <a:t> </a:t>
            </a:r>
            <a:r>
              <a:rPr sz="2800" dirty="0" err="1"/>
              <a:t>dipublikasikan</a:t>
            </a:r>
            <a:endParaRPr sz="2800" dirty="0"/>
          </a:p>
          <a:p>
            <a:pPr marL="231775" indent="-231775">
              <a:buSzPct val="100000"/>
              <a:buFont typeface="Arial" panose="020B0604020202020204"/>
              <a:buChar char="•"/>
              <a:defRPr b="1">
                <a:latin typeface="Arial" panose="020B0604020202020204"/>
                <a:ea typeface="Arial" panose="020B0604020202020204"/>
                <a:cs typeface="Arial" panose="020B0604020202020204"/>
                <a:sym typeface="Arial" panose="020B0604020202020204"/>
              </a:defRPr>
            </a:pPr>
            <a:endParaRPr sz="2800" dirty="0"/>
          </a:p>
          <a:p>
            <a:pPr marL="231775" indent="-231775">
              <a:buSzPct val="100000"/>
              <a:buFont typeface="Arial" panose="020B0604020202020204"/>
              <a:buChar char="•"/>
              <a:defRPr b="1">
                <a:latin typeface="Arial" panose="020B0604020202020204"/>
                <a:ea typeface="Arial" panose="020B0604020202020204"/>
                <a:cs typeface="Arial" panose="020B0604020202020204"/>
                <a:sym typeface="Arial" panose="020B0604020202020204"/>
              </a:defRPr>
            </a:pPr>
            <a:r>
              <a:rPr sz="2800" dirty="0" err="1"/>
              <a:t>Potensi</a:t>
            </a:r>
            <a:r>
              <a:rPr sz="2800" dirty="0"/>
              <a:t> Patent</a:t>
            </a:r>
          </a:p>
        </p:txBody>
      </p:sp>
      <p:sp>
        <p:nvSpPr>
          <p:cNvPr id="996" name="Shape 996"/>
          <p:cNvSpPr/>
          <p:nvPr/>
        </p:nvSpPr>
        <p:spPr>
          <a:xfrm>
            <a:off x="533400" y="3944466"/>
            <a:ext cx="7360024" cy="1815882"/>
          </a:xfrm>
          <a:prstGeom prst="rect">
            <a:avLst/>
          </a:prstGeom>
          <a:ln w="12700">
            <a:miter lim="400000"/>
          </a:ln>
        </p:spPr>
        <p:txBody>
          <a:bodyPr wrap="square" lIns="45719" rIns="45719">
            <a:spAutoFit/>
          </a:bodyPr>
          <a:lstStyle/>
          <a:p>
            <a:pPr marL="231775" indent="-231775">
              <a:buSzPct val="100000"/>
              <a:buFont typeface="Arial" panose="020B0604020202020204"/>
              <a:buChar char="•"/>
              <a:defRPr b="1">
                <a:solidFill>
                  <a:srgbClr val="0070C0"/>
                </a:solidFill>
                <a:latin typeface="Arial" panose="020B0604020202020204"/>
                <a:ea typeface="Arial" panose="020B0604020202020204"/>
                <a:cs typeface="Arial" panose="020B0604020202020204"/>
                <a:sym typeface="Arial" panose="020B0604020202020204"/>
              </a:defRPr>
            </a:pPr>
            <a:r>
              <a:rPr sz="2800" dirty="0" err="1">
                <a:solidFill>
                  <a:srgbClr val="FFFF00"/>
                </a:solidFill>
              </a:rPr>
              <a:t>Kontinuitas</a:t>
            </a:r>
            <a:r>
              <a:rPr sz="2800" dirty="0">
                <a:solidFill>
                  <a:srgbClr val="FFFF00"/>
                </a:solidFill>
              </a:rPr>
              <a:t> </a:t>
            </a:r>
            <a:r>
              <a:rPr sz="2800" dirty="0" err="1">
                <a:solidFill>
                  <a:srgbClr val="FFFF00"/>
                </a:solidFill>
              </a:rPr>
              <a:t>dan</a:t>
            </a:r>
            <a:r>
              <a:rPr sz="2800" dirty="0">
                <a:solidFill>
                  <a:srgbClr val="FFFF00"/>
                </a:solidFill>
              </a:rPr>
              <a:t> </a:t>
            </a:r>
            <a:r>
              <a:rPr sz="2800" dirty="0" err="1">
                <a:solidFill>
                  <a:srgbClr val="FFFF00"/>
                </a:solidFill>
              </a:rPr>
              <a:t>keberlanjutan</a:t>
            </a:r>
            <a:r>
              <a:rPr sz="2800" dirty="0">
                <a:solidFill>
                  <a:srgbClr val="FFFF00"/>
                </a:solidFill>
              </a:rPr>
              <a:t> program.</a:t>
            </a:r>
            <a:r>
              <a:rPr sz="2800" b="0" dirty="0">
                <a:solidFill>
                  <a:srgbClr val="FFFF00"/>
                </a:solidFill>
              </a:rPr>
              <a:t> </a:t>
            </a:r>
          </a:p>
          <a:p>
            <a:pPr marL="231775" indent="-231775">
              <a:defRPr>
                <a:latin typeface="Arial" panose="020B0604020202020204"/>
                <a:ea typeface="Arial" panose="020B0604020202020204"/>
                <a:cs typeface="Arial" panose="020B0604020202020204"/>
                <a:sym typeface="Arial" panose="020B0604020202020204"/>
              </a:defRPr>
            </a:pPr>
            <a:r>
              <a:rPr sz="2800" dirty="0"/>
              <a:t>  </a:t>
            </a:r>
            <a:r>
              <a:rPr sz="2800" dirty="0" smtClean="0"/>
              <a:t>(</a:t>
            </a:r>
            <a:r>
              <a:rPr sz="2800" dirty="0" err="1"/>
              <a:t>oleh</a:t>
            </a:r>
            <a:r>
              <a:rPr sz="2800" dirty="0"/>
              <a:t> </a:t>
            </a:r>
            <a:r>
              <a:rPr sz="2800" dirty="0" err="1"/>
              <a:t>pihak</a:t>
            </a:r>
            <a:r>
              <a:rPr sz="2800" dirty="0"/>
              <a:t> lain) </a:t>
            </a:r>
            <a:r>
              <a:rPr lang="en-US" sz="2800" dirty="0" smtClean="0"/>
              <a:t>–</a:t>
            </a:r>
            <a:r>
              <a:rPr sz="2800" dirty="0" smtClean="0"/>
              <a:t> </a:t>
            </a:r>
            <a:r>
              <a:rPr sz="2800" dirty="0" err="1" smtClean="0"/>
              <a:t>potensi</a:t>
            </a:r>
            <a:r>
              <a:rPr lang="en-US" sz="2800" dirty="0" smtClean="0"/>
              <a:t> </a:t>
            </a:r>
            <a:r>
              <a:rPr sz="2800" dirty="0" err="1" smtClean="0"/>
              <a:t>kemanfaatan</a:t>
            </a:r>
            <a:endParaRPr sz="2800" dirty="0"/>
          </a:p>
          <a:p>
            <a:pPr marL="231775" indent="-231775">
              <a:defRPr b="1">
                <a:solidFill>
                  <a:srgbClr val="0070C0"/>
                </a:solidFill>
                <a:latin typeface="Arial" panose="020B0604020202020204"/>
                <a:ea typeface="Arial" panose="020B0604020202020204"/>
                <a:cs typeface="Arial" panose="020B0604020202020204"/>
                <a:sym typeface="Arial" panose="020B0604020202020204"/>
              </a:defRPr>
            </a:pPr>
            <a:endParaRPr sz="2800" dirty="0"/>
          </a:p>
          <a:p>
            <a:pPr marL="231775" indent="-231775">
              <a:buSzPct val="100000"/>
              <a:buFont typeface="Arial" panose="020B0604020202020204"/>
              <a:buChar char="•"/>
              <a:defRPr>
                <a:latin typeface="Arial" panose="020B0604020202020204"/>
                <a:ea typeface="Arial" panose="020B0604020202020204"/>
                <a:cs typeface="Arial" panose="020B0604020202020204"/>
                <a:sym typeface="Arial" panose="020B0604020202020204"/>
              </a:defRPr>
            </a:pPr>
            <a:r>
              <a:rPr sz="2800" dirty="0"/>
              <a:t>Paten </a:t>
            </a:r>
            <a:r>
              <a:rPr sz="2800" dirty="0" err="1"/>
              <a:t>bila</a:t>
            </a:r>
            <a:r>
              <a:rPr sz="2800" dirty="0"/>
              <a:t> </a:t>
            </a:r>
            <a:r>
              <a:rPr sz="2800" dirty="0" err="1"/>
              <a:t>mungkin</a:t>
            </a:r>
            <a:endParaRPr sz="2800" dirty="0"/>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med"/>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 name="Shape 998"/>
          <p:cNvSpPr>
            <a:spLocks noGrp="1"/>
          </p:cNvSpPr>
          <p:nvPr>
            <p:ph type="title"/>
          </p:nvPr>
        </p:nvSpPr>
        <p:spPr>
          <a:xfrm>
            <a:off x="609600" y="122237"/>
            <a:ext cx="8077200" cy="563563"/>
          </a:xfrm>
          <a:prstGeom prst="rect">
            <a:avLst/>
          </a:prstGeom>
        </p:spPr>
        <p:txBody>
          <a:bodyPr/>
          <a:lstStyle/>
          <a:p>
            <a:r>
              <a:t>Sistematika Proposal PKM KC</a:t>
            </a:r>
          </a:p>
        </p:txBody>
      </p:sp>
      <p:sp>
        <p:nvSpPr>
          <p:cNvPr id="999" name="Shape 999"/>
          <p:cNvSpPr>
            <a:spLocks noGrp="1"/>
          </p:cNvSpPr>
          <p:nvPr>
            <p:ph type="body" idx="1"/>
          </p:nvPr>
        </p:nvSpPr>
        <p:spPr>
          <a:xfrm>
            <a:off x="609601" y="914400"/>
            <a:ext cx="8023226" cy="5715000"/>
          </a:xfrm>
          <a:prstGeom prst="rect">
            <a:avLst/>
          </a:prstGeom>
        </p:spPr>
        <p:txBody>
          <a:bodyPr/>
          <a:lstStyle/>
          <a:p>
            <a:pPr algn="just">
              <a:spcBef>
                <a:spcPts val="0"/>
              </a:spcBef>
              <a:defRPr sz="2400"/>
            </a:pPr>
            <a:r>
              <a:t>Ditulis di A4, TNR, 12, </a:t>
            </a:r>
            <a:r>
              <a:rPr b="1"/>
              <a:t>spasi 1.15</a:t>
            </a:r>
            <a:r>
              <a:t>, margin </a:t>
            </a:r>
            <a:r>
              <a:rPr b="1"/>
              <a:t>4</a:t>
            </a:r>
            <a:r>
              <a:t> 3 3 3</a:t>
            </a:r>
          </a:p>
          <a:p>
            <a:pPr algn="just">
              <a:spcBef>
                <a:spcPts val="0"/>
              </a:spcBef>
              <a:defRPr sz="2400"/>
            </a:pPr>
            <a:endParaRPr/>
          </a:p>
          <a:p>
            <a:pPr marL="457200" indent="-457200" algn="just">
              <a:spcBef>
                <a:spcPts val="0"/>
              </a:spcBef>
              <a:buSzPct val="100000"/>
              <a:buFontTx/>
              <a:buAutoNum type="alphaLcPeriod"/>
              <a:defRPr sz="2400"/>
            </a:pPr>
            <a:r>
              <a:t>Halaman sampul</a:t>
            </a:r>
          </a:p>
          <a:p>
            <a:pPr marL="457200" indent="-457200" algn="just">
              <a:spcBef>
                <a:spcPts val="0"/>
              </a:spcBef>
              <a:buSzPct val="100000"/>
              <a:buFontTx/>
              <a:buAutoNum type="alphaLcPeriod"/>
              <a:defRPr sz="2400"/>
            </a:pPr>
            <a:r>
              <a:t>Halaman pengesahan</a:t>
            </a:r>
          </a:p>
          <a:p>
            <a:pPr marL="457200" indent="-457200" algn="just">
              <a:spcBef>
                <a:spcPts val="0"/>
              </a:spcBef>
              <a:buSzPct val="100000"/>
              <a:buFontTx/>
              <a:buAutoNum type="alphaLcPeriod"/>
              <a:defRPr sz="2400"/>
            </a:pPr>
            <a:r>
              <a:t>Daftar isi</a:t>
            </a:r>
          </a:p>
          <a:p>
            <a:pPr marL="457200" indent="-457200">
              <a:spcBef>
                <a:spcPts val="0"/>
              </a:spcBef>
              <a:defRPr sz="2400"/>
            </a:pPr>
            <a:endParaRPr/>
          </a:p>
          <a:p>
            <a:pPr marL="457200" indent="-457200">
              <a:spcBef>
                <a:spcPts val="0"/>
              </a:spcBef>
              <a:buSzPct val="100000"/>
              <a:buFontTx/>
              <a:buAutoNum type="alphaLcPeriod" startAt="4"/>
              <a:defRPr sz="2400"/>
            </a:pPr>
            <a:r>
              <a:t>Bab 1 Pendahuluan</a:t>
            </a:r>
          </a:p>
          <a:p>
            <a:pPr marL="457200" indent="-457200" algn="just">
              <a:spcBef>
                <a:spcPts val="0"/>
              </a:spcBef>
              <a:buSzPct val="100000"/>
              <a:buFontTx/>
              <a:buAutoNum type="alphaLcPeriod" startAt="4"/>
              <a:defRPr sz="2400"/>
            </a:pPr>
            <a:r>
              <a:t>Bab 2 Tinjauan Pustaka</a:t>
            </a:r>
          </a:p>
          <a:p>
            <a:pPr marL="457200" indent="-457200" algn="just">
              <a:spcBef>
                <a:spcPts val="0"/>
              </a:spcBef>
              <a:buSzPct val="100000"/>
              <a:buFontTx/>
              <a:buAutoNum type="alphaLcPeriod" startAt="4"/>
              <a:defRPr sz="2400"/>
            </a:pPr>
            <a:r>
              <a:t>Bab 3 Metode Pelaksanaan</a:t>
            </a:r>
          </a:p>
          <a:p>
            <a:pPr marL="457200" indent="-457200" algn="just">
              <a:spcBef>
                <a:spcPts val="0"/>
              </a:spcBef>
              <a:buSzPct val="100000"/>
              <a:buFontTx/>
              <a:buAutoNum type="alphaLcPeriod" startAt="4"/>
              <a:defRPr sz="2400"/>
            </a:pPr>
            <a:r>
              <a:t>Bab 4 Biaya dan Jadwal Kegiatan</a:t>
            </a:r>
          </a:p>
          <a:p>
            <a:pPr indent="448945" algn="just">
              <a:spcBef>
                <a:spcPts val="0"/>
              </a:spcBef>
              <a:defRPr sz="2400"/>
            </a:pPr>
            <a:r>
              <a:t>4.1 Anggaran Biaya </a:t>
            </a:r>
          </a:p>
          <a:p>
            <a:pPr indent="448945" algn="just">
              <a:spcBef>
                <a:spcPts val="0"/>
              </a:spcBef>
              <a:defRPr sz="2400"/>
            </a:pPr>
            <a:r>
              <a:t>4.2 Jadwal Kegiatan</a:t>
            </a:r>
          </a:p>
          <a:p>
            <a:pPr marL="514350" indent="-514350" algn="just">
              <a:spcBef>
                <a:spcPts val="0"/>
              </a:spcBef>
              <a:buSzPct val="100000"/>
              <a:buFontTx/>
              <a:buAutoNum type="romanLcPeriod"/>
              <a:defRPr sz="2400"/>
            </a:pPr>
            <a:r>
              <a:t>Daftar Pustaka</a:t>
            </a:r>
          </a:p>
          <a:p>
            <a:pPr marL="514350" indent="-514350" algn="just">
              <a:spcBef>
                <a:spcPts val="0"/>
              </a:spcBef>
              <a:buSzPct val="100000"/>
              <a:buFontTx/>
              <a:buAutoNum type="alphaLcPeriod" startAt="10"/>
              <a:defRPr sz="2400"/>
            </a:pPr>
            <a:r>
              <a:t>Lampiran-lampiran</a:t>
            </a:r>
          </a:p>
        </p:txBody>
      </p:sp>
      <p:sp>
        <p:nvSpPr>
          <p:cNvPr id="1000" name="Shape 1000"/>
          <p:cNvSpPr/>
          <p:nvPr/>
        </p:nvSpPr>
        <p:spPr>
          <a:xfrm>
            <a:off x="5867398" y="3200400"/>
            <a:ext cx="990601" cy="2514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346"/>
                  <a:pt x="10800" y="773"/>
                </a:cubicBezTo>
                <a:lnTo>
                  <a:pt x="10800" y="9703"/>
                </a:lnTo>
                <a:cubicBezTo>
                  <a:pt x="10800" y="10130"/>
                  <a:pt x="15635" y="10476"/>
                  <a:pt x="21600" y="10476"/>
                </a:cubicBezTo>
                <a:cubicBezTo>
                  <a:pt x="15635" y="10476"/>
                  <a:pt x="10800" y="10822"/>
                  <a:pt x="10800" y="11249"/>
                </a:cubicBezTo>
                <a:lnTo>
                  <a:pt x="10800" y="20827"/>
                </a:lnTo>
                <a:cubicBezTo>
                  <a:pt x="10800" y="21254"/>
                  <a:pt x="5965" y="21600"/>
                  <a:pt x="0" y="21600"/>
                </a:cubicBezTo>
              </a:path>
            </a:pathLst>
          </a:custGeom>
          <a:ln>
            <a:solidFill>
              <a:srgbClr val="2877CE"/>
            </a:solidFill>
          </a:ln>
        </p:spPr>
        <p:txBody>
          <a:bodyPr lIns="45719" rIns="45719" anchor="ctr"/>
          <a:lstStyle/>
          <a:p>
            <a:pPr algn="ctr"/>
            <a:endParaRPr/>
          </a:p>
        </p:txBody>
      </p:sp>
      <p:sp>
        <p:nvSpPr>
          <p:cNvPr id="1001" name="Shape 1001"/>
          <p:cNvSpPr/>
          <p:nvPr/>
        </p:nvSpPr>
        <p:spPr>
          <a:xfrm>
            <a:off x="6705600" y="3828870"/>
            <a:ext cx="1981200" cy="1150763"/>
          </a:xfrm>
          <a:prstGeom prst="rect">
            <a:avLst/>
          </a:prstGeom>
          <a:ln w="12700">
            <a:miter lim="400000"/>
          </a:ln>
        </p:spPr>
        <p:txBody>
          <a:bodyPr lIns="45719" rIns="45719">
            <a:spAutoFit/>
          </a:bodyPr>
          <a:lstStyle/>
          <a:p>
            <a:pPr>
              <a:defRPr>
                <a:latin typeface="Arial" panose="020B0604020202020204"/>
                <a:ea typeface="Arial" panose="020B0604020202020204"/>
                <a:cs typeface="Arial" panose="020B0604020202020204"/>
                <a:sym typeface="Arial" panose="020B0604020202020204"/>
              </a:defRPr>
            </a:pPr>
            <a:r>
              <a:t>10 Halaman</a:t>
            </a:r>
          </a:p>
          <a:p>
            <a:pPr>
              <a:defRPr>
                <a:latin typeface="Arial" panose="020B0604020202020204"/>
                <a:ea typeface="Arial" panose="020B0604020202020204"/>
                <a:cs typeface="Arial" panose="020B0604020202020204"/>
                <a:sym typeface="Arial" panose="020B0604020202020204"/>
              </a:defRPr>
            </a:pPr>
            <a:r>
              <a:t>Nomor hal :</a:t>
            </a:r>
          </a:p>
          <a:p>
            <a:pPr>
              <a:defRPr>
                <a:latin typeface="Arial" panose="020B0604020202020204"/>
                <a:ea typeface="Arial" panose="020B0604020202020204"/>
                <a:cs typeface="Arial" panose="020B0604020202020204"/>
                <a:sym typeface="Arial" panose="020B0604020202020204"/>
              </a:defRPr>
            </a:pPr>
            <a:r>
              <a:t>1 s.d 10 di sudut kanan atas</a:t>
            </a:r>
          </a:p>
        </p:txBody>
      </p:sp>
      <p:sp>
        <p:nvSpPr>
          <p:cNvPr id="1002" name="Shape 1002"/>
          <p:cNvSpPr/>
          <p:nvPr/>
        </p:nvSpPr>
        <p:spPr>
          <a:xfrm>
            <a:off x="4495798" y="1752600"/>
            <a:ext cx="990601" cy="9906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878"/>
                  <a:pt x="10800" y="1962"/>
                </a:cubicBezTo>
                <a:lnTo>
                  <a:pt x="10800" y="8514"/>
                </a:lnTo>
                <a:cubicBezTo>
                  <a:pt x="10800" y="9598"/>
                  <a:pt x="15635" y="10476"/>
                  <a:pt x="21600" y="10476"/>
                </a:cubicBezTo>
                <a:cubicBezTo>
                  <a:pt x="15635" y="10476"/>
                  <a:pt x="10800" y="11354"/>
                  <a:pt x="10800" y="12438"/>
                </a:cubicBezTo>
                <a:lnTo>
                  <a:pt x="10800" y="19638"/>
                </a:lnTo>
                <a:cubicBezTo>
                  <a:pt x="10800" y="20722"/>
                  <a:pt x="5965" y="21600"/>
                  <a:pt x="0" y="21600"/>
                </a:cubicBezTo>
              </a:path>
            </a:pathLst>
          </a:custGeom>
          <a:ln>
            <a:solidFill>
              <a:srgbClr val="2877CE"/>
            </a:solidFill>
          </a:ln>
        </p:spPr>
        <p:txBody>
          <a:bodyPr lIns="45719" rIns="45719" anchor="ctr"/>
          <a:lstStyle/>
          <a:p>
            <a:pPr algn="ctr"/>
            <a:endParaRPr/>
          </a:p>
        </p:txBody>
      </p:sp>
      <p:sp>
        <p:nvSpPr>
          <p:cNvPr id="1003" name="Shape 1003"/>
          <p:cNvSpPr/>
          <p:nvPr/>
        </p:nvSpPr>
        <p:spPr>
          <a:xfrm>
            <a:off x="5410198" y="1828800"/>
            <a:ext cx="2667001" cy="884062"/>
          </a:xfrm>
          <a:prstGeom prst="rect">
            <a:avLst/>
          </a:prstGeom>
          <a:ln w="12700">
            <a:miter lim="400000"/>
          </a:ln>
        </p:spPr>
        <p:txBody>
          <a:bodyPr lIns="45719" rIns="45719">
            <a:spAutoFit/>
          </a:bodyPr>
          <a:lstStyle/>
          <a:p>
            <a:pPr>
              <a:defRPr>
                <a:latin typeface="Arial" panose="020B0604020202020204"/>
                <a:ea typeface="Arial" panose="020B0604020202020204"/>
                <a:cs typeface="Arial" panose="020B0604020202020204"/>
                <a:sym typeface="Arial" panose="020B0604020202020204"/>
              </a:defRPr>
            </a:pPr>
            <a:r>
              <a:t>Nomor hal :</a:t>
            </a:r>
          </a:p>
          <a:p>
            <a:pPr>
              <a:defRPr>
                <a:latin typeface="Arial" panose="020B0604020202020204"/>
                <a:ea typeface="Arial" panose="020B0604020202020204"/>
                <a:cs typeface="Arial" panose="020B0604020202020204"/>
                <a:sym typeface="Arial" panose="020B0604020202020204"/>
              </a:defRPr>
            </a:pPr>
            <a:r>
              <a:t>i, ii , …</a:t>
            </a:r>
          </a:p>
          <a:p>
            <a:pPr>
              <a:defRPr>
                <a:latin typeface="Arial" panose="020B0604020202020204"/>
                <a:ea typeface="Arial" panose="020B0604020202020204"/>
                <a:cs typeface="Arial" panose="020B0604020202020204"/>
                <a:sym typeface="Arial" panose="020B0604020202020204"/>
              </a:defRPr>
            </a:pPr>
            <a:r>
              <a:t>Di sudut kanan bawah</a:t>
            </a: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med"/>
    </mc:Fallback>
  </mc:AlternateContent>
  <p:timing>
    <p:tnLst>
      <p:par>
        <p:cTn id="1" dur="indefinite" restart="never" nodeType="tmRoot"/>
      </p:par>
    </p:tnLst>
  </p:timing>
</p:sld>
</file>

<file path=ppt/theme/theme1.xml><?xml version="1.0" encoding="utf-8"?>
<a:theme xmlns:a="http://schemas.openxmlformats.org/drawingml/2006/main" name="Ms9ch15">
  <a:themeElements>
    <a:clrScheme name="">
      <a:dk1>
        <a:srgbClr val="000000"/>
      </a:dk1>
      <a:lt1>
        <a:srgbClr val="FCFEB9"/>
      </a:lt1>
      <a:dk2>
        <a:srgbClr val="A00050"/>
      </a:dk2>
      <a:lt2>
        <a:srgbClr val="FAFD00"/>
      </a:lt2>
      <a:accent1>
        <a:srgbClr val="618FFD"/>
      </a:accent1>
      <a:accent2>
        <a:srgbClr val="B760F9"/>
      </a:accent2>
      <a:accent3>
        <a:srgbClr val="CDAAB3"/>
      </a:accent3>
      <a:accent4>
        <a:srgbClr val="D7D99E"/>
      </a:accent4>
      <a:accent5>
        <a:srgbClr val="B7C6FE"/>
      </a:accent5>
      <a:accent6>
        <a:srgbClr val="A656E2"/>
      </a:accent6>
      <a:hlink>
        <a:srgbClr val="919191"/>
      </a:hlink>
      <a:folHlink>
        <a:srgbClr val="B50069"/>
      </a:folHlink>
    </a:clrScheme>
    <a:fontScheme name="Ms9ch15">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Narrow" panose="020B060602020203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Narrow" panose="020B0606020202030204" pitchFamily="34" charset="0"/>
          </a:defRPr>
        </a:defPPr>
      </a:lstStyle>
    </a:lnDef>
  </a:objectDefaults>
  <a:extraClrSchemeLst>
    <a:extraClrScheme>
      <a:clrScheme name="Ms9ch1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s9ch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s9ch15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s9ch15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s9ch1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s9ch1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s9ch1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D:\MS9ppt\Ms9ch15.ppt</Template>
  <TotalTime>1664</TotalTime>
  <Pages>36</Pages>
  <Words>1285</Words>
  <Application>Microsoft Office PowerPoint</Application>
  <PresentationFormat>On-screen Show (4:3)</PresentationFormat>
  <Paragraphs>207</Paragraphs>
  <Slides>29</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MS Mincho</vt:lpstr>
      <vt:lpstr>Aharoni</vt:lpstr>
      <vt:lpstr>Algerian</vt:lpstr>
      <vt:lpstr>Arial</vt:lpstr>
      <vt:lpstr>Arial Narrow</vt:lpstr>
      <vt:lpstr>Book Antiqua</vt:lpstr>
      <vt:lpstr>Monotype Sorts</vt:lpstr>
      <vt:lpstr>Tahoma</vt:lpstr>
      <vt:lpstr>Times New Roman</vt:lpstr>
      <vt:lpstr>Wingdings</vt:lpstr>
      <vt:lpstr>Ms9ch15</vt:lpstr>
      <vt:lpstr> Program Kreatifitas Mahasiswa Karsa Cipta  </vt:lpstr>
      <vt:lpstr>PKM-KC</vt:lpstr>
      <vt:lpstr>PowerPoint Presentation</vt:lpstr>
      <vt:lpstr>HAL HAL KHUSUS PKMKC</vt:lpstr>
      <vt:lpstr>Cara Mengkategorikan PKMKC</vt:lpstr>
      <vt:lpstr>Rambu-Rambu PKMKC</vt:lpstr>
      <vt:lpstr>PowerPoint Presentation</vt:lpstr>
      <vt:lpstr>Luaran dan Potensi PKM KC</vt:lpstr>
      <vt:lpstr>Sistematika Proposal PKM KC</vt:lpstr>
      <vt:lpstr>Halaman Sampul / Cover</vt:lpstr>
      <vt:lpstr>Halaman Pengesahan</vt:lpstr>
      <vt:lpstr>BAB 1. PENDAHULUAN</vt:lpstr>
      <vt:lpstr>BAB 2. TINJAUAN PUSTAKA</vt:lpstr>
      <vt:lpstr>BAB 3. METODE PELAKSANAAN</vt:lpstr>
      <vt:lpstr>BAB 4. BIAYA DAN JADWAL KEGIATAN</vt:lpstr>
      <vt:lpstr>LAMPIRAN-LAMPIRAN</vt:lpstr>
      <vt:lpstr>PowerPoint Presentation</vt:lpstr>
      <vt:lpstr>EMAS, PKM KC Pimnas 2016</vt:lpstr>
      <vt:lpstr>EMAS, PKM KC Pimnas 2016</vt:lpstr>
      <vt:lpstr>EMAS, PKMKC PIMNAS 2017</vt:lpstr>
      <vt:lpstr>Lanjutan……..</vt:lpstr>
      <vt:lpstr>CONTOH PKMKC.......</vt:lpstr>
      <vt:lpstr>CONTOH PKMKC........</vt:lpstr>
      <vt:lpstr>PKM KC</vt:lpstr>
      <vt:lpstr>PKM KC</vt:lpstr>
      <vt:lpstr>PKM KC</vt:lpstr>
      <vt:lpstr>PKM KC</vt:lpstr>
      <vt:lpstr>PKM KC</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Menulis Proposal PKMT</dc:title>
  <dc:creator>Endy Suwondo</dc:creator>
  <cp:lastModifiedBy>ASUS</cp:lastModifiedBy>
  <cp:revision>218</cp:revision>
  <cp:lastPrinted>2113-01-01T00:00:00Z</cp:lastPrinted>
  <dcterms:created xsi:type="dcterms:W3CDTF">1996-04-17T17:06:00Z</dcterms:created>
  <dcterms:modified xsi:type="dcterms:W3CDTF">2017-09-21T16:21:57Z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1033-10.2.0.5804</vt:lpwstr>
  </property>
</Properties>
</file>