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75"/>
  </p:notesMasterIdLst>
  <p:sldIdLst>
    <p:sldId id="324" r:id="rId2"/>
    <p:sldId id="272" r:id="rId3"/>
    <p:sldId id="258" r:id="rId4"/>
    <p:sldId id="259" r:id="rId5"/>
    <p:sldId id="313" r:id="rId6"/>
    <p:sldId id="260" r:id="rId7"/>
    <p:sldId id="274" r:id="rId8"/>
    <p:sldId id="275" r:id="rId9"/>
    <p:sldId id="276" r:id="rId10"/>
    <p:sldId id="277" r:id="rId11"/>
    <p:sldId id="263" r:id="rId12"/>
    <p:sldId id="264" r:id="rId13"/>
    <p:sldId id="265" r:id="rId14"/>
    <p:sldId id="266" r:id="rId15"/>
    <p:sldId id="268" r:id="rId16"/>
    <p:sldId id="278" r:id="rId17"/>
    <p:sldId id="279" r:id="rId18"/>
    <p:sldId id="280" r:id="rId19"/>
    <p:sldId id="281" r:id="rId20"/>
    <p:sldId id="325" r:id="rId21"/>
    <p:sldId id="282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78" r:id="rId33"/>
    <p:sldId id="326" r:id="rId34"/>
    <p:sldId id="327" r:id="rId35"/>
    <p:sldId id="329" r:id="rId36"/>
    <p:sldId id="330" r:id="rId37"/>
    <p:sldId id="331" r:id="rId38"/>
    <p:sldId id="356" r:id="rId39"/>
    <p:sldId id="357" r:id="rId40"/>
    <p:sldId id="332" r:id="rId41"/>
    <p:sldId id="354" r:id="rId42"/>
    <p:sldId id="355" r:id="rId43"/>
    <p:sldId id="341" r:id="rId44"/>
    <p:sldId id="342" r:id="rId45"/>
    <p:sldId id="333" r:id="rId46"/>
    <p:sldId id="334" r:id="rId47"/>
    <p:sldId id="358" r:id="rId48"/>
    <p:sldId id="283" r:id="rId49"/>
    <p:sldId id="284" r:id="rId50"/>
    <p:sldId id="285" r:id="rId51"/>
    <p:sldId id="343" r:id="rId52"/>
    <p:sldId id="344" r:id="rId53"/>
    <p:sldId id="345" r:id="rId54"/>
    <p:sldId id="347" r:id="rId55"/>
    <p:sldId id="348" r:id="rId56"/>
    <p:sldId id="349" r:id="rId57"/>
    <p:sldId id="350" r:id="rId58"/>
    <p:sldId id="351" r:id="rId59"/>
    <p:sldId id="317" r:id="rId60"/>
    <p:sldId id="290" r:id="rId61"/>
    <p:sldId id="291" r:id="rId62"/>
    <p:sldId id="353" r:id="rId63"/>
    <p:sldId id="352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19" r:id="rId73"/>
    <p:sldId id="31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83" autoAdjust="0"/>
  </p:normalViewPr>
  <p:slideViewPr>
    <p:cSldViewPr>
      <p:cViewPr varScale="1">
        <p:scale>
          <a:sx n="72" d="100"/>
          <a:sy n="72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ndung\Bidang%203\%5b%20Penalaran%20Ilmiah%20%5d\PKM\2016\Data%20PKM%20Didanai%202006%20sekara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lineChart>
        <c:grouping val="standard"/>
        <c:ser>
          <c:idx val="0"/>
          <c:order val="0"/>
          <c:tx>
            <c:strRef>
              <c:f>'2006-2016'!$A$4</c:f>
              <c:strCache>
                <c:ptCount val="1"/>
                <c:pt idx="0">
                  <c:v>PKM-P</c:v>
                </c:pt>
              </c:strCache>
            </c:strRef>
          </c:tx>
          <c:cat>
            <c:numRef>
              <c:f>'2006-2016'!$B$2:$L$2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'2006-2016'!$B$4:$L$4</c:f>
              <c:numCache>
                <c:formatCode>_(* #,##0_);_(* \(#,##0\);_(* "-"??_);_(@_)</c:formatCode>
                <c:ptCount val="11"/>
                <c:pt idx="0">
                  <c:v>427</c:v>
                </c:pt>
                <c:pt idx="1">
                  <c:v>779</c:v>
                </c:pt>
                <c:pt idx="2">
                  <c:v>625</c:v>
                </c:pt>
                <c:pt idx="3">
                  <c:v>1673</c:v>
                </c:pt>
                <c:pt idx="4">
                  <c:v>1879</c:v>
                </c:pt>
                <c:pt idx="5">
                  <c:v>1827</c:v>
                </c:pt>
                <c:pt idx="6">
                  <c:v>2648</c:v>
                </c:pt>
                <c:pt idx="7">
                  <c:v>2463</c:v>
                </c:pt>
                <c:pt idx="8">
                  <c:v>2509</c:v>
                </c:pt>
                <c:pt idx="9">
                  <c:v>3157</c:v>
                </c:pt>
                <c:pt idx="10">
                  <c:v>2098</c:v>
                </c:pt>
              </c:numCache>
            </c:numRef>
          </c:val>
        </c:ser>
        <c:ser>
          <c:idx val="1"/>
          <c:order val="1"/>
          <c:tx>
            <c:strRef>
              <c:f>'2006-2016'!$A$5</c:f>
              <c:strCache>
                <c:ptCount val="1"/>
                <c:pt idx="0">
                  <c:v>PKM-K</c:v>
                </c:pt>
              </c:strCache>
            </c:strRef>
          </c:tx>
          <c:cat>
            <c:numRef>
              <c:f>'2006-2016'!$B$2:$L$2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'2006-2016'!$B$5:$L$5</c:f>
              <c:numCache>
                <c:formatCode>_(* #,##0_);_(* \(#,##0\);_(* "-"??_);_(@_)</c:formatCode>
                <c:ptCount val="11"/>
                <c:pt idx="0">
                  <c:v>135</c:v>
                </c:pt>
                <c:pt idx="1">
                  <c:v>181</c:v>
                </c:pt>
                <c:pt idx="2">
                  <c:v>625</c:v>
                </c:pt>
                <c:pt idx="3">
                  <c:v>943</c:v>
                </c:pt>
                <c:pt idx="4">
                  <c:v>1110</c:v>
                </c:pt>
                <c:pt idx="5">
                  <c:v>1693</c:v>
                </c:pt>
                <c:pt idx="6">
                  <c:v>2087</c:v>
                </c:pt>
                <c:pt idx="7">
                  <c:v>2121</c:v>
                </c:pt>
                <c:pt idx="8">
                  <c:v>1881</c:v>
                </c:pt>
                <c:pt idx="9">
                  <c:v>1615</c:v>
                </c:pt>
                <c:pt idx="10">
                  <c:v>847</c:v>
                </c:pt>
              </c:numCache>
            </c:numRef>
          </c:val>
        </c:ser>
        <c:ser>
          <c:idx val="2"/>
          <c:order val="2"/>
          <c:tx>
            <c:strRef>
              <c:f>'2006-2016'!$A$6</c:f>
              <c:strCache>
                <c:ptCount val="1"/>
                <c:pt idx="0">
                  <c:v>PKM-M</c:v>
                </c:pt>
              </c:strCache>
            </c:strRef>
          </c:tx>
          <c:cat>
            <c:numRef>
              <c:f>'2006-2016'!$B$2:$L$2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'2006-2016'!$B$6:$L$6</c:f>
              <c:numCache>
                <c:formatCode>_(* #,##0_);_(* \(#,##0\);_(* "-"??_);_(@_)</c:formatCode>
                <c:ptCount val="11"/>
                <c:pt idx="0">
                  <c:v>185</c:v>
                </c:pt>
                <c:pt idx="1">
                  <c:v>278</c:v>
                </c:pt>
                <c:pt idx="2">
                  <c:v>625</c:v>
                </c:pt>
                <c:pt idx="3">
                  <c:v>1018</c:v>
                </c:pt>
                <c:pt idx="4">
                  <c:v>801</c:v>
                </c:pt>
                <c:pt idx="5">
                  <c:v>1033</c:v>
                </c:pt>
                <c:pt idx="6">
                  <c:v>1368</c:v>
                </c:pt>
                <c:pt idx="7">
                  <c:v>1295</c:v>
                </c:pt>
                <c:pt idx="8">
                  <c:v>1426</c:v>
                </c:pt>
                <c:pt idx="9">
                  <c:v>1158</c:v>
                </c:pt>
                <c:pt idx="10">
                  <c:v>648</c:v>
                </c:pt>
              </c:numCache>
            </c:numRef>
          </c:val>
        </c:ser>
        <c:ser>
          <c:idx val="3"/>
          <c:order val="3"/>
          <c:tx>
            <c:strRef>
              <c:f>'2006-2016'!$A$7</c:f>
              <c:strCache>
                <c:ptCount val="1"/>
                <c:pt idx="0">
                  <c:v>PKM-T</c:v>
                </c:pt>
              </c:strCache>
            </c:strRef>
          </c:tx>
          <c:cat>
            <c:numRef>
              <c:f>'2006-2016'!$B$2:$L$2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'2006-2016'!$B$7:$L$7</c:f>
              <c:numCache>
                <c:formatCode>_(* #,##0_);_(* \(#,##0\);_(* "-"??_);_(@_)</c:formatCode>
                <c:ptCount val="11"/>
                <c:pt idx="0">
                  <c:v>185</c:v>
                </c:pt>
                <c:pt idx="1">
                  <c:v>278</c:v>
                </c:pt>
                <c:pt idx="2">
                  <c:v>625</c:v>
                </c:pt>
                <c:pt idx="3">
                  <c:v>226</c:v>
                </c:pt>
                <c:pt idx="4">
                  <c:v>304</c:v>
                </c:pt>
                <c:pt idx="5">
                  <c:v>514</c:v>
                </c:pt>
                <c:pt idx="6">
                  <c:v>391</c:v>
                </c:pt>
                <c:pt idx="7">
                  <c:v>286</c:v>
                </c:pt>
                <c:pt idx="8">
                  <c:v>336</c:v>
                </c:pt>
                <c:pt idx="9">
                  <c:v>334</c:v>
                </c:pt>
                <c:pt idx="10">
                  <c:v>186</c:v>
                </c:pt>
              </c:numCache>
            </c:numRef>
          </c:val>
        </c:ser>
        <c:ser>
          <c:idx val="4"/>
          <c:order val="4"/>
          <c:tx>
            <c:strRef>
              <c:f>'2006-2016'!$A$8</c:f>
              <c:strCache>
                <c:ptCount val="1"/>
                <c:pt idx="0">
                  <c:v>PKM-KC</c:v>
                </c:pt>
              </c:strCache>
            </c:strRef>
          </c:tx>
          <c:cat>
            <c:numRef>
              <c:f>'2006-2016'!$B$2:$L$2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'2006-2016'!$B$8:$L$8</c:f>
              <c:numCache>
                <c:formatCode>General</c:formatCode>
                <c:ptCount val="11"/>
                <c:pt idx="6" formatCode="_(* #,##0_);_(* \(#,##0\);_(* &quot;-&quot;??_);_(@_)">
                  <c:v>511</c:v>
                </c:pt>
                <c:pt idx="7" formatCode="_(* #,##0_);_(* \(#,##0\);_(* &quot;-&quot;??_);_(@_)">
                  <c:v>880</c:v>
                </c:pt>
                <c:pt idx="8" formatCode="_(* #,##0_);_(* \(#,##0\);_(* &quot;-&quot;??_);_(@_)">
                  <c:v>1156</c:v>
                </c:pt>
                <c:pt idx="9" formatCode="_(* #,##0_);_(* \(#,##0\);_(* &quot;-&quot;??_);_(@_)">
                  <c:v>1382</c:v>
                </c:pt>
                <c:pt idx="10" formatCode="_(* #,##0_);_(* \(#,##0\);_(* &quot;-&quot;??_);_(@_)">
                  <c:v>905</c:v>
                </c:pt>
              </c:numCache>
            </c:numRef>
          </c:val>
        </c:ser>
        <c:marker val="1"/>
        <c:axId val="64981248"/>
        <c:axId val="64999424"/>
      </c:lineChart>
      <c:catAx>
        <c:axId val="649812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id-ID"/>
          </a:p>
        </c:txPr>
        <c:crossAx val="64999424"/>
        <c:crosses val="autoZero"/>
        <c:auto val="1"/>
        <c:lblAlgn val="ctr"/>
        <c:lblOffset val="100"/>
      </c:catAx>
      <c:valAx>
        <c:axId val="6499942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lang="en-US" sz="1400"/>
            </a:pPr>
            <a:endParaRPr lang="id-ID"/>
          </a:p>
        </c:txPr>
        <c:crossAx val="64981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id-ID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5544-2FEA-4792-A060-5885F86CB501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D372B-E7B1-4270-9F9B-E42E6AAFE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511208-A576-48A0-B31F-436E2B024BA8}" type="slidenum">
              <a:rPr lang="en-US"/>
              <a:pPr/>
              <a:t>41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9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770813" cy="1827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5753-319B-5B4C-A6ED-A4B7B5E1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213"/>
            <a:ext cx="8081963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065213"/>
            <a:ext cx="3973513" cy="5005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065213"/>
            <a:ext cx="3975100" cy="5005387"/>
          </a:xfrm>
        </p:spPr>
        <p:txBody>
          <a:bodyPr/>
          <a:lstStyle/>
          <a:p>
            <a:pPr lvl="0"/>
            <a:endParaRPr lang="id-ID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7B943-EDB7-40F6-A4AE-4B4ECE1830FA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C390A7-5E37-48D7-A20B-9DA485B139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../../2013/PIMNAS%20Mataram/Foto%20dan%20Mini%20Video/MVI_0156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../../2013/PIMNAS%20Mataram/Foto%20dan%20Mini%20Video/MVI_0349.M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id-ID" sz="6000" dirty="0" smtClean="0">
                <a:solidFill>
                  <a:srgbClr val="FF0000"/>
                </a:solidFill>
                <a:latin typeface="Lucida Calligraphy" pitchFamily="66" charset="0"/>
              </a:rPr>
              <a:t>Sosialisasi </a:t>
            </a:r>
            <a:r>
              <a:rPr lang="id-ID" sz="4800" dirty="0" smtClean="0">
                <a:solidFill>
                  <a:srgbClr val="FF0000"/>
                </a:solidFill>
                <a:latin typeface="Lucida Calligraphy" pitchFamily="66" charset="0"/>
              </a:rPr>
              <a:t>Program Kreativitas Mahasiswa dan PimNas</a:t>
            </a:r>
            <a:endParaRPr lang="id-ID" sz="48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91000"/>
            <a:ext cx="7772400" cy="2057400"/>
          </a:xfrm>
        </p:spPr>
        <p:txBody>
          <a:bodyPr/>
          <a:lstStyle/>
          <a:p>
            <a:r>
              <a:rPr lang="id-ID" dirty="0" smtClean="0"/>
              <a:t>			umar mansur</a:t>
            </a:r>
          </a:p>
          <a:p>
            <a:endParaRPr lang="id-ID" dirty="0" smtClean="0"/>
          </a:p>
          <a:p>
            <a:r>
              <a:rPr lang="id-ID" dirty="0" smtClean="0"/>
              <a:t>		Malang , 22 September 2017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743200"/>
            <a:ext cx="3962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C:\work\eyed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528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work\st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work\milk.jpg"/>
          <p:cNvPicPr>
            <a:picLocks noChangeAspect="1" noChangeArrowheads="1"/>
          </p:cNvPicPr>
          <p:nvPr/>
        </p:nvPicPr>
        <p:blipFill>
          <a:blip r:embed="rId5"/>
          <a:srcRect b="10721"/>
          <a:stretch>
            <a:fillRect/>
          </a:stretch>
        </p:blipFill>
        <p:spPr bwMode="auto">
          <a:xfrm>
            <a:off x="2743200" y="33528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work\nood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VW-Bus-Sidec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810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431a73b21ea3e78772037eb3881ae6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"/>
            <a:ext cx="3276600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omenscoachingcenter.com/wp-content/uploads/2011/07/Creativity-218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010400" cy="599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blog.candylipz.com/wp-content/uploads/2015/05/fruit-shape-candylip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8763000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Branded  Solution . Wordpress.com</a:t>
            </a:r>
            <a:endParaRPr lang="en-US" dirty="0"/>
          </a:p>
        </p:txBody>
      </p:sp>
      <p:pic>
        <p:nvPicPr>
          <p:cNvPr id="5" name="Picture 2" descr="Here Is A Strawberry Shaped Like A 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399"/>
            <a:ext cx="2057400" cy="2057401"/>
          </a:xfrm>
          <a:prstGeom prst="rect">
            <a:avLst/>
          </a:prstGeom>
          <a:noFill/>
        </p:spPr>
      </p:pic>
      <p:pic>
        <p:nvPicPr>
          <p:cNvPr id="6" name="Picture 2" descr="A Duck-shaped Tom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9144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doba.sk/wp-content/uploads/2013/03/buddha-pea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145655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5715000"/>
            <a:ext cx="349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Branded  Solution . 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brandedsolutions.files.wordpress.com/2009/10/buddha-p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11304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724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Hao</a:t>
            </a:r>
            <a:r>
              <a:rPr lang="en-US" dirty="0" smtClean="0"/>
              <a:t> is eager to appeal to western tastes and would like to produce pears in the shape of celebrities. Branded  Solution . 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livingwellforsuccess.com/wp-content/uploads/creativit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848600" cy="549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KRITERIA UMUM PKM 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25" y="765048"/>
            <a:ext cx="8866187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05222" y="4514470"/>
            <a:ext cx="7391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5 </a:t>
            </a:r>
            <a:r>
              <a:rPr lang="en-US" dirty="0" err="1" smtClean="0">
                <a:solidFill>
                  <a:srgbClr val="0070C0"/>
                </a:solidFill>
              </a:rPr>
              <a:t>Juta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s.d</a:t>
            </a:r>
            <a:r>
              <a:rPr lang="en-US" dirty="0" smtClean="0">
                <a:solidFill>
                  <a:srgbClr val="0070C0"/>
                </a:solidFill>
              </a:rPr>
              <a:t>.  12.5 </a:t>
            </a:r>
            <a:r>
              <a:rPr lang="en-US" dirty="0" err="1" smtClean="0">
                <a:solidFill>
                  <a:srgbClr val="0070C0"/>
                </a:solidFill>
              </a:rPr>
              <a:t>Juta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PKM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219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33400" y="3048000"/>
            <a:ext cx="1143000" cy="838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PKM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1600200"/>
            <a:ext cx="1600200" cy="2438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PKM 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PKM 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PKM 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PKM 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PKM KC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PKM GT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 flipV="1">
            <a:off x="1676400" y="2819400"/>
            <a:ext cx="685800" cy="647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11" idx="1"/>
          </p:cNvCxnSpPr>
          <p:nvPr/>
        </p:nvCxnSpPr>
        <p:spPr>
          <a:xfrm>
            <a:off x="1676400" y="3467100"/>
            <a:ext cx="685800" cy="14859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4572000"/>
            <a:ext cx="1600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PKM AI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62400" y="2362200"/>
            <a:ext cx="838200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962400" y="4724400"/>
            <a:ext cx="838200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9"/>
          <p:cNvGrpSpPr/>
          <p:nvPr/>
        </p:nvGrpSpPr>
        <p:grpSpPr>
          <a:xfrm>
            <a:off x="4800600" y="4419600"/>
            <a:ext cx="3200400" cy="1066800"/>
            <a:chOff x="5715000" y="3581400"/>
            <a:chExt cx="1295400" cy="1981200"/>
          </a:xfrm>
        </p:grpSpPr>
        <p:sp>
          <p:nvSpPr>
            <p:cNvPr id="15" name="Rectangle 14"/>
            <p:cNvSpPr/>
            <p:nvPr/>
          </p:nvSpPr>
          <p:spPr>
            <a:xfrm>
              <a:off x="5715000" y="3581400"/>
              <a:ext cx="1295400" cy="19812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86000"/>
              </a:schemeClr>
            </a:solidFill>
            <a:effectLst>
              <a:outerShdw blurRad="50800" dist="50800" dir="288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E-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Jurnal</a:t>
              </a:r>
              <a:endPara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9436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2484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5532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1200" y="4953000"/>
              <a:ext cx="1219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5105400"/>
              <a:ext cx="1066800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5226829"/>
              <a:ext cx="9144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19200"/>
            <a:ext cx="838199" cy="112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Bent-Up Arrow 24"/>
          <p:cNvSpPr/>
          <p:nvPr/>
        </p:nvSpPr>
        <p:spPr>
          <a:xfrm rot="5400000">
            <a:off x="3429000" y="4953000"/>
            <a:ext cx="990600" cy="1752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638800"/>
            <a:ext cx="3276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Jurnal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Ilmiah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Terakreditasi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0" y="3429000"/>
            <a:ext cx="2590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E-Proceeding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5943600" y="3048000"/>
            <a:ext cx="304800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2454" y="43216"/>
            <a:ext cx="718017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+mn-cs"/>
              </a:rPr>
              <a:t>STRATEGI USULAN PKM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3140571"/>
            <a:ext cx="25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PKM- P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140571"/>
            <a:ext cx="196739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182" y="5021759"/>
            <a:ext cx="21998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PKM-AI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2912" y="1449877"/>
            <a:ext cx="19930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PKM-K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3092951"/>
            <a:ext cx="21325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PKM-M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019800" y="3273425"/>
            <a:ext cx="571500" cy="484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Left Arrow 10"/>
          <p:cNvSpPr/>
          <p:nvPr/>
        </p:nvSpPr>
        <p:spPr>
          <a:xfrm>
            <a:off x="2732087" y="3290887"/>
            <a:ext cx="620713" cy="48418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Up Arrow 11"/>
          <p:cNvSpPr/>
          <p:nvPr/>
        </p:nvSpPr>
        <p:spPr>
          <a:xfrm>
            <a:off x="4572000" y="2362200"/>
            <a:ext cx="484188" cy="6207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Down Arrow 12"/>
          <p:cNvSpPr/>
          <p:nvPr/>
        </p:nvSpPr>
        <p:spPr>
          <a:xfrm>
            <a:off x="4587875" y="4098925"/>
            <a:ext cx="484188" cy="6207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cxnSp>
        <p:nvCxnSpPr>
          <p:cNvPr id="15" name="Shape 14"/>
          <p:cNvCxnSpPr>
            <a:stCxn id="6" idx="2"/>
          </p:cNvCxnSpPr>
          <p:nvPr/>
        </p:nvCxnSpPr>
        <p:spPr>
          <a:xfrm rot="5400000">
            <a:off x="6164785" y="3745988"/>
            <a:ext cx="1436690" cy="1764739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/>
          <p:nvPr/>
        </p:nvCxnSpPr>
        <p:spPr>
          <a:xfrm>
            <a:off x="3048000" y="5334000"/>
            <a:ext cx="609600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48944" y="3612356"/>
            <a:ext cx="25019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7358063" y="1219200"/>
            <a:ext cx="1214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latin typeface="Calibri" pitchFamily="34" charset="0"/>
                <a:sym typeface="Wingdings" pitchFamily="2" charset="2"/>
              </a:rPr>
              <a:t></a:t>
            </a:r>
            <a:endParaRPr lang="en-US" sz="960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3910012"/>
            <a:ext cx="1371600" cy="10239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4899025"/>
            <a:ext cx="2514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PKM-KC</a:t>
            </a:r>
            <a:endParaRPr lang="en-US"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1524000"/>
            <a:ext cx="235872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PKM-GT</a:t>
            </a:r>
            <a:endParaRPr lang="en-US" sz="4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3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77200" cy="56356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Aliran Tahapan Proses PKM 5 Bidang</a:t>
            </a:r>
            <a:endParaRPr lang="en-US" sz="3200" dirty="0"/>
          </a:p>
        </p:txBody>
      </p:sp>
      <p:pic>
        <p:nvPicPr>
          <p:cNvPr id="6" name="Picture 5" descr="Time Line PK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6553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6070"/>
            <a:ext cx="9144000" cy="68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PKM DIDANAI PER BIDANG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228724"/>
          <a:ext cx="802322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066800"/>
            <a:ext cx="6096000" cy="23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Ketentuan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Umum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85800"/>
            <a:ext cx="8534399" cy="6324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err="1" smtClean="0"/>
              <a:t>Peserta</a:t>
            </a:r>
            <a:r>
              <a:rPr lang="en-US" dirty="0" smtClean="0"/>
              <a:t>: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terdaftar</a:t>
            </a:r>
            <a:r>
              <a:rPr lang="en-US" dirty="0"/>
              <a:t> </a:t>
            </a:r>
            <a:r>
              <a:rPr lang="pt-BR" dirty="0" smtClean="0"/>
              <a:t>S1 / Dipl</a:t>
            </a: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: 3–5 orang.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pengusul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boleh</a:t>
            </a:r>
            <a:r>
              <a:rPr lang="en-US" b="1" dirty="0" smtClean="0"/>
              <a:t> </a:t>
            </a:r>
            <a:r>
              <a:rPr lang="en-US" b="1" dirty="0" err="1" smtClean="0"/>
              <a:t>disingkat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ketua</a:t>
            </a:r>
            <a:r>
              <a:rPr lang="en-US" dirty="0" smtClean="0"/>
              <a:t> +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 		 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dua</a:t>
            </a:r>
            <a:r>
              <a:rPr lang="en-US" dirty="0" smtClean="0"/>
              <a:t>  proposal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maks</a:t>
            </a:r>
            <a:r>
              <a:rPr lang="en-US" dirty="0" smtClean="0"/>
              <a:t> </a:t>
            </a:r>
            <a:r>
              <a:rPr lang="en-US" dirty="0" err="1" smtClean="0"/>
              <a:t>membimbing</a:t>
            </a:r>
            <a:r>
              <a:rPr lang="en-US" dirty="0" smtClean="0"/>
              <a:t> </a:t>
            </a:r>
            <a:r>
              <a:rPr lang="en-US" b="1" dirty="0" smtClean="0"/>
              <a:t>10 </a:t>
            </a:r>
            <a:r>
              <a:rPr lang="en-US" b="1" dirty="0" err="1" smtClean="0"/>
              <a:t>kelompok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Tim -&gt; </a:t>
            </a:r>
            <a:r>
              <a:rPr lang="en-US" dirty="0" err="1" smtClean="0"/>
              <a:t>satu</a:t>
            </a:r>
            <a:r>
              <a:rPr lang="en-US" dirty="0" smtClean="0"/>
              <a:t> PT, d</a:t>
            </a:r>
            <a:r>
              <a:rPr lang="sv-SE" dirty="0" smtClean="0"/>
              <a:t>isarankan min 2 </a:t>
            </a:r>
            <a:r>
              <a:rPr lang="en-US" dirty="0" err="1" smtClean="0"/>
              <a:t>angkatan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Dana: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Rp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5jt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s.d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. Rp12.5jt.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b="1" dirty="0" smtClean="0"/>
              <a:t>10 </a:t>
            </a:r>
            <a:r>
              <a:rPr lang="fi-FI" b="1" dirty="0" smtClean="0"/>
              <a:t>halaman, Tidak</a:t>
            </a:r>
            <a:r>
              <a:rPr lang="fi-FI" dirty="0" smtClean="0"/>
              <a:t> </a:t>
            </a:r>
            <a:r>
              <a:rPr lang="fi-FI" b="1" dirty="0"/>
              <a:t>termasuk</a:t>
            </a:r>
            <a:r>
              <a:rPr lang="fi-FI" dirty="0"/>
              <a:t> </a:t>
            </a:r>
            <a:r>
              <a:rPr lang="fi-FI" dirty="0" smtClean="0"/>
              <a:t>Hal </a:t>
            </a:r>
            <a:r>
              <a:rPr lang="fi-FI" dirty="0"/>
              <a:t>Kulit Muka, </a:t>
            </a:r>
            <a:r>
              <a:rPr lang="fi-FI" dirty="0" smtClean="0"/>
              <a:t>Hal Pengesahan</a:t>
            </a:r>
            <a:r>
              <a:rPr lang="fi-FI" dirty="0"/>
              <a:t>, Daftar </a:t>
            </a:r>
            <a:r>
              <a:rPr lang="fi-FI" dirty="0" smtClean="0"/>
              <a:t>Isi, </a:t>
            </a:r>
            <a:r>
              <a:rPr lang="it-IT" dirty="0" smtClean="0"/>
              <a:t>Daftar Gambar ,CV, Surat Mitra.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/>
              <a:t>file</a:t>
            </a:r>
            <a:r>
              <a:rPr lang="en-US" dirty="0"/>
              <a:t> </a:t>
            </a:r>
            <a:r>
              <a:rPr lang="en-US" b="1" dirty="0"/>
              <a:t>format </a:t>
            </a:r>
            <a:r>
              <a:rPr lang="en-US" b="1" dirty="0" smtClean="0"/>
              <a:t>PDF, </a:t>
            </a:r>
            <a:r>
              <a:rPr lang="en-US" b="1" dirty="0" err="1" smtClean="0"/>
              <a:t>maks</a:t>
            </a:r>
            <a:r>
              <a:rPr lang="en-US" b="1" dirty="0" smtClean="0"/>
              <a:t> </a:t>
            </a:r>
            <a:r>
              <a:rPr lang="en-US" b="1" dirty="0"/>
              <a:t>5 </a:t>
            </a:r>
            <a:r>
              <a:rPr lang="en-US" b="1" dirty="0" smtClean="0"/>
              <a:t>MB,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Diunggah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id-ID" dirty="0" smtClean="0"/>
              <a:t>imbelmawa</a:t>
            </a:r>
            <a:r>
              <a:rPr lang="en-US" dirty="0" smtClean="0"/>
              <a:t>. </a:t>
            </a:r>
            <a:r>
              <a:rPr lang="en-US" i="1" dirty="0"/>
              <a:t>Hardcopy </a:t>
            </a:r>
            <a:r>
              <a:rPr lang="id-ID" dirty="0" smtClean="0"/>
              <a:t>di P T masing- masing</a:t>
            </a:r>
            <a:endParaRPr lang="en-US" dirty="0" smtClean="0"/>
          </a:p>
          <a:p>
            <a:r>
              <a:rPr lang="fi-FI" b="1" dirty="0" smtClean="0">
                <a:solidFill>
                  <a:srgbClr val="C00000"/>
                </a:solidFill>
              </a:rPr>
              <a:t>Kecermatan pengisian identitas dan ketaatan terhadap ketentuan format </a:t>
            </a:r>
            <a:r>
              <a:rPr lang="en-US" b="1" dirty="0" smtClean="0">
                <a:solidFill>
                  <a:srgbClr val="C00000"/>
                </a:solidFill>
              </a:rPr>
              <a:t>Proposal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ketentuan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lainnya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menjadi</a:t>
            </a:r>
            <a:r>
              <a:rPr lang="en-US" sz="2400" b="1" dirty="0" smtClean="0">
                <a:solidFill>
                  <a:srgbClr val="C00000"/>
                </a:solidFill>
              </a:rPr>
              <a:t> SANGAT PENTING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5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3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d-ID" sz="4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Pengajuan </a:t>
            </a:r>
            <a:r>
              <a:rPr lang="en-US" sz="4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P</a:t>
            </a:r>
            <a:r>
              <a:rPr lang="id-ID" sz="4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roposal</a:t>
            </a:r>
            <a:endParaRPr lang="id-ID" sz="4800" cap="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id-ID" sz="4000" b="1" dirty="0" smtClean="0">
                <a:solidFill>
                  <a:srgbClr val="FF0000"/>
                </a:solidFill>
                <a:latin typeface="Arial Rounded MT Bold" pitchFamily="34" charset="0"/>
              </a:rPr>
              <a:t>PERHATIKAN: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	</a:t>
            </a:r>
            <a:endParaRPr lang="id-ID" sz="40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en-US" sz="3600" b="1" dirty="0" err="1" smtClean="0"/>
              <a:t>Judul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kegiatan</a:t>
            </a:r>
            <a:r>
              <a:rPr lang="en-US" sz="3600" b="1" dirty="0" smtClean="0"/>
              <a:t>/ program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Format proposal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PersyaratanAdministrasi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Kemitraan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Program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Kreativitas</a:t>
            </a:r>
          </a:p>
          <a:p>
            <a:pPr marL="854075" lvl="1" indent="-460375">
              <a:buClr>
                <a:srgbClr val="FF0000"/>
              </a:buClr>
              <a:buSzPct val="100000"/>
            </a:pPr>
            <a:r>
              <a:rPr lang="id-ID" sz="3600" b="1" dirty="0" smtClean="0"/>
              <a:t>Daftar pustaka</a:t>
            </a:r>
            <a:endParaRPr lang="id-ID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439738" y="1214438"/>
            <a:ext cx="84248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Judul adalah pernyataan atau pertanyaan, singkat dan sangat spesifik, namun cukup jelas memberi gambaran kegiatan PKM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3040063"/>
            <a:ext cx="8064500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 err="1">
                <a:latin typeface="Arial" pitchFamily="34" charset="0"/>
              </a:rPr>
              <a:t>Berfungsi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</a:rPr>
              <a:t>sebagai</a:t>
            </a:r>
            <a:r>
              <a:rPr lang="en-US" sz="2800" dirty="0">
                <a:latin typeface="Arial" pitchFamily="34" charset="0"/>
              </a:rPr>
              <a:t> “</a:t>
            </a:r>
            <a:r>
              <a:rPr lang="pt-BR" sz="2800" dirty="0">
                <a:latin typeface="Arial" pitchFamily="34" charset="0"/>
              </a:rPr>
              <a:t>kunci” pembuka minat baca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6613" y="3870325"/>
            <a:ext cx="73781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Harus mampu memikat perhatian pembaca </a:t>
            </a:r>
          </a:p>
          <a:p>
            <a:pPr algn="ctr" eaLnBrk="1" hangingPunct="1"/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Script MT Bold" pitchFamily="66" charset="0"/>
              </a:rPr>
              <a:t>pada pandangan pertama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898527" y="5526088"/>
            <a:ext cx="7388249" cy="83099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400" dirty="0">
                <a:solidFill>
                  <a:srgbClr val="FF0000"/>
                </a:solidFill>
                <a:latin typeface="Arial" pitchFamily="34" charset="0"/>
              </a:rPr>
              <a:t>Jangan sampai judul mengesankan ketidaksesuaian dengan bidang PKM yang dipilih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381000" y="192088"/>
            <a:ext cx="7934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1. JUDUL 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Kegiatan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988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AutoShape 2"/>
          <p:cNvSpPr>
            <a:spLocks noChangeArrowheads="1"/>
          </p:cNvSpPr>
          <p:nvPr/>
        </p:nvSpPr>
        <p:spPr bwMode="auto">
          <a:xfrm>
            <a:off x="785786" y="214290"/>
            <a:ext cx="7419975" cy="822027"/>
          </a:xfrm>
          <a:prstGeom prst="roundRect">
            <a:avLst>
              <a:gd name="adj" fmla="val 16667"/>
            </a:avLst>
          </a:prstGeom>
          <a:solidFill>
            <a:srgbClr val="4F00C4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id-I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ips Pemilihan Judul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537" y="1654175"/>
            <a:ext cx="8496944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GB" sz="2400" b="1">
              <a:solidFill>
                <a:srgbClr val="EF5BDA"/>
              </a:solidFill>
              <a:latin typeface="Comic Sans MS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42984"/>
            <a:ext cx="9144000" cy="5715016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 tIns="72000" bIns="72000" anchor="ctr"/>
          <a:lstStyle/>
          <a:p>
            <a:pPr marL="576263" indent="-457200" eaLnBrk="1" hangingPunct="1">
              <a:spcAft>
                <a:spcPts val="2400"/>
              </a:spcAft>
              <a:buFontTx/>
              <a:buAutoNum type="arabicPeriod"/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Tak ada aturan yang membatasi panjang / jumlah kata untuk judul, namun hindari pemilihan judul yang panjang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marL="576263" indent="-457200" eaLnBrk="1" hangingPunct="1">
              <a:spcAft>
                <a:spcPts val="2400"/>
              </a:spcAft>
              <a:buFontTx/>
              <a:buAutoNum type="arabicPeriod"/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Pilih susunan kata yang tepat untuk menonjolkan fokus yang dipilih dalam penelitian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6263" indent="-457200" eaLnBrk="1" hangingPunct="1">
              <a:spcAft>
                <a:spcPts val="2400"/>
              </a:spcAft>
              <a:buFontTx/>
              <a:buAutoNum type="arabicPeriod"/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Judul bisa mewakili isi proposal, artinya dari 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</a:rPr>
              <a:t>judul </a:t>
            </a: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bisa 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</a:rPr>
              <a:t>dipahami </a:t>
            </a: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apa yang akan dilakukan dan dihasilkan dari penelitian yang diusulkan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6263" indent="-457200" eaLnBrk="1" hangingPunct="1">
              <a:spcAft>
                <a:spcPts val="2400"/>
              </a:spcAft>
              <a:buFontTx/>
              <a:buAutoNum type="arabicPeriod"/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Judul bisa juga dibuat padat - menarik - kurang informatif namun menimbulkan penasaran reviewer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576263" indent="-457200" eaLnBrk="1" hangingPunct="1">
              <a:spcAft>
                <a:spcPts val="2400"/>
              </a:spcAft>
              <a:buFontTx/>
              <a:buAutoNum type="arabicPeriod"/>
            </a:pPr>
            <a:r>
              <a:rPr lang="id-ID" sz="2400" b="1" dirty="0">
                <a:solidFill>
                  <a:schemeClr val="bg1"/>
                </a:solidFill>
                <a:latin typeface="Comic Sans MS" pitchFamily="66" charset="0"/>
              </a:rPr>
              <a:t>Buat Reviewer jatuh hati dengan membaca “judul”</a:t>
            </a:r>
            <a:endParaRPr lang="en-GB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5568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115328" cy="8572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doni MT Black" pitchFamily="18" charset="0"/>
              </a:rPr>
              <a:t>2.</a:t>
            </a:r>
            <a:r>
              <a:rPr lang="id-ID" sz="3600" b="1" dirty="0" smtClean="0">
                <a:latin typeface="Bodoni MT Black" pitchFamily="18" charset="0"/>
              </a:rPr>
              <a:t> Format proposal</a:t>
            </a:r>
            <a:endParaRPr lang="id-ID" sz="3600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7166"/>
            <a:ext cx="8572560" cy="6500834"/>
          </a:xfrm>
        </p:spPr>
        <p:txBody>
          <a:bodyPr>
            <a:noAutofit/>
          </a:bodyPr>
          <a:lstStyle/>
          <a:p>
            <a:pPr>
              <a:buNone/>
            </a:pPr>
            <a:endParaRPr lang="id-ID" sz="2200" b="1" dirty="0" smtClean="0"/>
          </a:p>
          <a:p>
            <a:pPr>
              <a:buNone/>
            </a:pPr>
            <a:r>
              <a:rPr lang="id-ID" sz="2200" dirty="0" smtClean="0"/>
              <a:t>a. HALAMAN SAMPUL</a:t>
            </a:r>
          </a:p>
          <a:p>
            <a:pPr>
              <a:buNone/>
            </a:pPr>
            <a:r>
              <a:rPr lang="id-ID" sz="2200" dirty="0" smtClean="0"/>
              <a:t>b. HALAMAN PENGESAHAN</a:t>
            </a:r>
          </a:p>
          <a:p>
            <a:pPr>
              <a:buNone/>
            </a:pPr>
            <a:r>
              <a:rPr lang="id-ID" sz="2200" dirty="0" smtClean="0"/>
              <a:t>c. DAFTAR ISI</a:t>
            </a:r>
          </a:p>
          <a:p>
            <a:pPr>
              <a:buNone/>
            </a:pPr>
            <a:r>
              <a:rPr lang="id-ID" sz="2200" dirty="0" smtClean="0"/>
              <a:t>d. RINGKASAN (maksimum satu halaman, jarak baris 1 spasi)</a:t>
            </a:r>
          </a:p>
          <a:p>
            <a:pPr>
              <a:buNone/>
            </a:pP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e. BAB 1. PENDAHULUAN, bisa diurai menjadi:</a:t>
            </a:r>
          </a:p>
          <a:p>
            <a:pPr>
              <a:buNone/>
            </a:pPr>
            <a:r>
              <a:rPr lang="id-ID" sz="2200" dirty="0" smtClean="0"/>
              <a:t>     1.1 Latar Belakang Masalah</a:t>
            </a:r>
          </a:p>
          <a:p>
            <a:pPr>
              <a:buNone/>
            </a:pPr>
            <a:r>
              <a:rPr lang="id-ID" sz="2200" dirty="0" smtClean="0"/>
              <a:t>     1.2 Perumusan Masalah</a:t>
            </a:r>
          </a:p>
          <a:p>
            <a:pPr>
              <a:buNone/>
            </a:pPr>
            <a:r>
              <a:rPr lang="id-ID" sz="2200" dirty="0" smtClean="0"/>
              <a:t>     1.3 Tujuan</a:t>
            </a:r>
          </a:p>
          <a:p>
            <a:pPr>
              <a:buNone/>
            </a:pPr>
            <a:r>
              <a:rPr lang="id-ID" sz="2200" dirty="0" smtClean="0"/>
              <a:t>     1.4 Luaran Yang Diharapkan</a:t>
            </a:r>
          </a:p>
          <a:p>
            <a:pPr>
              <a:buNone/>
            </a:pPr>
            <a:r>
              <a:rPr lang="id-ID" sz="2200" dirty="0" smtClean="0"/>
              <a:t>     1.5 Kegunaan</a:t>
            </a:r>
          </a:p>
          <a:p>
            <a:pPr>
              <a:buNone/>
            </a:pP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f. BAB 2. TINJAUAN PUSTAKA (untuk PKM-P, PKM-T, PKM-KC)</a:t>
            </a:r>
          </a:p>
          <a:p>
            <a:pPr>
              <a:buNone/>
            </a:pPr>
            <a:r>
              <a:rPr lang="id-ID" sz="2200" dirty="0" smtClean="0"/>
              <a:t>     Gambaran Umum Rencana Usaha untuk PKM-K</a:t>
            </a:r>
          </a:p>
          <a:p>
            <a:pPr>
              <a:buNone/>
            </a:pPr>
            <a:r>
              <a:rPr lang="id-ID" sz="2200" dirty="0" smtClean="0"/>
              <a:t>     Gambaran Umum Masyarakat Sasaran untuk PKM-M</a:t>
            </a:r>
          </a:p>
          <a:p>
            <a:pPr>
              <a:buNone/>
            </a:pPr>
            <a:r>
              <a:rPr lang="id-ID" sz="2200" dirty="0" smtClean="0"/>
              <a:t> </a:t>
            </a:r>
            <a:endParaRPr lang="id-ID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214290"/>
            <a:ext cx="8715404" cy="6643734"/>
          </a:xfrm>
        </p:spPr>
        <p:txBody>
          <a:bodyPr>
            <a:normAutofit fontScale="92500" lnSpcReduction="10000"/>
          </a:bodyPr>
          <a:lstStyle/>
          <a:p>
            <a:pPr marL="274320" lvl="8" indent="-274320">
              <a:buClr>
                <a:schemeClr val="accent3"/>
              </a:buClr>
              <a:buSzPct val="95000"/>
              <a:buNone/>
            </a:pPr>
            <a:r>
              <a:rPr lang="id-ID" sz="2600" dirty="0" smtClean="0">
                <a:latin typeface="Times New Roman" pitchFamily="18" charset="0"/>
                <a:cs typeface="Times New Roman" pitchFamily="18" charset="0"/>
              </a:rPr>
              <a:t>g.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600" dirty="0" smtClean="0">
                <a:latin typeface="Times New Roman" pitchFamily="18" charset="0"/>
                <a:cs typeface="Times New Roman" pitchFamily="18" charset="0"/>
              </a:rPr>
              <a:t>BAB 3. METODE PENELITIAN/PELAKSANAAN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 Metode Penelitian (untuk PKMP)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 Metode Pelaksanaan (untuk PKM-K,-T, -M, -KC)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h. BAB 4. BIAYA DAN JADWAL KEGIATAN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4.1 Anggaran Biaya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4.2 Jadwal Kegiatan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i. DAFTAR PUSTAKA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LAMPIRAN-LAMPIRAN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Lampiran 1. Biodata Ketua dan Anggota, Dosen Pendampung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(Ditandatangani)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Lampiran 2. Justifikasi Anggaran Kegiatan</a:t>
            </a:r>
          </a:p>
          <a:p>
            <a:pPr>
              <a:buNone/>
            </a:pP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Lampiran 3. Susunan Organisasi Tim Pelaksana dan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Pembagian Tugas</a:t>
            </a:r>
          </a:p>
          <a:p>
            <a:pPr>
              <a:buNone/>
            </a:pP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Lampiran 4. Surat Pernyataan Ketua Peneliti</a:t>
            </a:r>
          </a:p>
          <a:p>
            <a:pPr>
              <a:buNone/>
            </a:pP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Lampiran 5. Pernyataan Kesediaan dari Mitra (PKMT dan PKMM)</a:t>
            </a: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en-US" sz="4000" b="1" dirty="0" smtClean="0">
                <a:latin typeface="Bodoni MT Black" pitchFamily="18" charset="0"/>
              </a:rPr>
              <a:t>3</a:t>
            </a:r>
            <a:r>
              <a:rPr lang="id-ID" sz="4000" b="1" dirty="0" smtClean="0">
                <a:latin typeface="Bodoni MT Black" pitchFamily="18" charset="0"/>
              </a:rPr>
              <a:t>. Administrasi</a:t>
            </a:r>
            <a:endParaRPr lang="id-ID" sz="4000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071546"/>
            <a:ext cx="8858280" cy="5786454"/>
          </a:xfrm>
        </p:spPr>
        <p:txBody>
          <a:bodyPr>
            <a:noAutofit/>
          </a:bodyPr>
          <a:lstStyle/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a.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Harus ada identitas pengusul (ketua dan Anggota) PKM baik pada halaman judul maupun halaman Pengesahan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b.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Harus ada tanda tangan Ketua pengusul, Dosen pembimbing dan Pejabat Perguruan Tinggi yang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berwenang di Perguruan Tinggi, pada lembar pengesahan disertai stempel Perguruan Tinggi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c.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Jumlah tim pelaksana PKM 3-5 orang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d.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Biaya yang diusulkan 5 - 12,5 jt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Jumlah 10 halaman dihitung mulai Bab I Pendahuluan sampai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dengan Daftar Pustaka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n-NO" sz="2400" dirty="0" smtClean="0">
                <a:latin typeface="Times New Roman" pitchFamily="18" charset="0"/>
                <a:cs typeface="Times New Roman" pitchFamily="18" charset="0"/>
              </a:rPr>
              <a:t>Jarak baris 1,15 spasi, kecuali pada ringkasan jarak baris 1 spasi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 g.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Naskah diketik menggunakan huruf </a:t>
            </a:r>
            <a:r>
              <a:rPr lang="id-ID" sz="2400" i="1" dirty="0" smtClean="0">
                <a:latin typeface="Times New Roman" pitchFamily="18" charset="0"/>
                <a:cs typeface="Times New Roman" pitchFamily="18" charset="0"/>
              </a:rPr>
              <a:t>Times New Roman dengan ukuran 12 pt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102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Perhatikan Tanggal-Bulan-Tahun Usulan (paling lambat ?)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Anggaran biaya kegiatan meliputi :</a:t>
            </a:r>
            <a:endParaRPr lang="id-ID" sz="2400" dirty="0" smtClean="0"/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fi-FI" sz="2400" dirty="0" smtClean="0"/>
              <a:t>1 Peralatan penunjang, ditulis sesuai kebutuhan.</a:t>
            </a:r>
          </a:p>
          <a:p>
            <a:pPr>
              <a:buNone/>
            </a:pPr>
            <a:r>
              <a:rPr lang="id-ID" sz="2400" dirty="0" smtClean="0"/>
              <a:t>		2 Bahan habis pakai, ditulis sesuai dengan kebutuhan.</a:t>
            </a:r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fi-FI" sz="2400" dirty="0" smtClean="0"/>
              <a:t>3 Perjalanan, jelaskan kemana dan untuk tujuan apa.</a:t>
            </a:r>
          </a:p>
          <a:p>
            <a:pPr>
              <a:buNone/>
            </a:pPr>
            <a:r>
              <a:rPr lang="id-ID" sz="2400" dirty="0" smtClean="0"/>
              <a:t>		</a:t>
            </a:r>
            <a:r>
              <a:rPr lang="fi-FI" sz="2400" dirty="0" smtClean="0"/>
              <a:t>4 Lain-lain:</a:t>
            </a:r>
            <a:r>
              <a:rPr lang="id-ID" sz="2400" dirty="0" smtClean="0"/>
              <a:t> administrasi, publikasi, seminar, laporan 		               </a:t>
            </a:r>
            <a:r>
              <a:rPr lang="fi-FI" sz="2400" dirty="0" smtClean="0"/>
              <a:t>administrasi, publikasi, seminar, laporan, lainnya </a:t>
            </a:r>
            <a:r>
              <a:rPr lang="id-ID" sz="2400" dirty="0" smtClean="0"/>
              <a:t>  </a:t>
            </a:r>
          </a:p>
          <a:p>
            <a:pPr>
              <a:buNone/>
            </a:pPr>
            <a:r>
              <a:rPr lang="id-ID" sz="2400" dirty="0" smtClean="0"/>
              <a:t>                           </a:t>
            </a:r>
            <a:endParaRPr lang="fi-FI" sz="2400" dirty="0" smtClean="0"/>
          </a:p>
          <a:p>
            <a:pPr>
              <a:buNone/>
            </a:pPr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200" b="1" dirty="0" smtClean="0">
                <a:latin typeface="Times New Roman" pitchFamily="18" charset="0"/>
                <a:cs typeface="Times New Roman" pitchFamily="18" charset="0"/>
              </a:rPr>
              <a:t>Harus ada rincian dana /justifikasi</a:t>
            </a:r>
          </a:p>
          <a:p>
            <a:pPr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</a:rPr>
              <a:t>Pembelian  barang  seperti lap top, kamera, motor, printer tidak boleh</a:t>
            </a:r>
          </a:p>
          <a:p>
            <a:pPr>
              <a:buNone/>
            </a:pPr>
            <a:r>
              <a:rPr lang="id-ID" sz="2200" b="1" dirty="0" smtClean="0">
                <a:latin typeface="Times New Roman" pitchFamily="18" charset="0"/>
                <a:cs typeface="Times New Roman" pitchFamily="18" charset="0"/>
              </a:rPr>
              <a:t>Honor peneliti dan pembimbing tidak boleh</a:t>
            </a:r>
            <a:endParaRPr lang="id-ID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8572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Bodoni MT Black" pitchFamily="18" charset="0"/>
              </a:rPr>
              <a:t>4</a:t>
            </a:r>
            <a:r>
              <a:rPr lang="id-ID" sz="3200" b="1" dirty="0" smtClean="0">
                <a:solidFill>
                  <a:schemeClr val="tx1"/>
                </a:solidFill>
                <a:latin typeface="Bodoni MT Black" pitchFamily="18" charset="0"/>
              </a:rPr>
              <a:t>. </a:t>
            </a:r>
            <a:r>
              <a:rPr lang="id-ID" sz="3200" b="1" dirty="0" smtClean="0">
                <a:solidFill>
                  <a:srgbClr val="FF0000"/>
                </a:solidFill>
                <a:latin typeface="Bodoni MT Black" pitchFamily="18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Bodoni MT Black" pitchFamily="18" charset="0"/>
              </a:rPr>
              <a:t>Kemitraan</a:t>
            </a:r>
            <a:endParaRPr lang="id-ID" sz="32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7858180" cy="2357454"/>
          </a:xfrm>
        </p:spPr>
        <p:txBody>
          <a:bodyPr>
            <a:noAutofit/>
          </a:bodyPr>
          <a:lstStyle/>
          <a:p>
            <a:pPr marL="517525" indent="-517525">
              <a:spcBef>
                <a:spcPts val="0"/>
              </a:spcBef>
              <a:spcAft>
                <a:spcPts val="1800"/>
              </a:spcAft>
              <a:buNone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Harus ada surat kesediaan dari Mitra Usaha yang relevan untuk PKMT.</a:t>
            </a:r>
          </a:p>
          <a:p>
            <a:pPr marL="517525" indent="-517525">
              <a:spcBef>
                <a:spcPts val="0"/>
              </a:spcBef>
              <a:spcAft>
                <a:spcPts val="1800"/>
              </a:spcAft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Harus ada surat kesediaan dari Mitra Masyarakat yang  relevan untuk PKMM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04756"/>
            <a:ext cx="7848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Lomba Utama: </a:t>
            </a:r>
          </a:p>
          <a:p>
            <a:pPr marL="457200" marR="0" lvl="0" indent="-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i-FI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Presentasi: </a:t>
            </a: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PKM-(PE</a:t>
            </a:r>
            <a:r>
              <a:rPr kumimoji="0" lang="fi-FI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PSH</a:t>
            </a: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K, M, T, KC,GT)</a:t>
            </a:r>
          </a:p>
          <a:p>
            <a:pPr marL="457200" marR="0" lvl="0" indent="-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i-FI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Poster</a:t>
            </a:r>
            <a:r>
              <a:rPr lang="fi-FI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PKM-(</a:t>
            </a:r>
            <a:r>
              <a:rPr lang="fi-FI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 &amp; PSH, 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K, M, T, KC,GT)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sz="3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i-FI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Lomba</a:t>
            </a:r>
            <a:r>
              <a:rPr kumimoji="0" lang="fi-F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Pendukung: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257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Pelengkap lomba utama, macam lomba selera penyelenggara PIMNAS.</a:t>
            </a:r>
            <a:endParaRPr kumimoji="0" lang="fi-FI" sz="4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09600" y="76200"/>
            <a:ext cx="7360355" cy="646331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LOMBA 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PIMNAS</a:t>
            </a:r>
          </a:p>
        </p:txBody>
      </p:sp>
      <p:pic>
        <p:nvPicPr>
          <p:cNvPr id="1026" name="Picture 2" descr="D:\Data\Bidang 3\[ Penalaran Ilmiah ]\PKM\2013\PIMNAS Mataram\Foto dan Mini Video\1238918_730679023614574_2025754347_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73903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ta\Bidang 3\[ Penalaran Ilmiah ]\PKM\2013\PIMNAS Mataram\Foto dan Mini Video\Its Juara Pimnas Mataram 201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33" y="2514600"/>
            <a:ext cx="3895711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57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643050"/>
            <a:ext cx="8229600" cy="3929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FF0000"/>
              </a:buClr>
              <a:buSzPct val="100000"/>
              <a:buFont typeface="+mj-lt"/>
              <a:buAutoNum type="alphaUcPeriod"/>
              <a:tabLst/>
              <a:defRPr/>
            </a:pPr>
            <a:r>
              <a:rPr kumimoji="0" lang="en-US" sz="2400" b="0" i="0" u="none" strike="noStrike" kern="1200" cap="none" spc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Isi</a:t>
            </a:r>
            <a:r>
              <a:rPr kumimoji="0" lang="en-US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d-ID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Proposal harus sesuai dengan Jenis BIDANG PKM (tidak boleh salah kamar)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FF0000"/>
              </a:buClr>
              <a:buSzPct val="100000"/>
              <a:buFont typeface="+mj-lt"/>
              <a:buAutoNum type="alphaUcPeriod"/>
              <a:tabLst/>
              <a:defRPr/>
            </a:pPr>
            <a:r>
              <a:rPr kumimoji="0" lang="id-ID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KHUSUS BAGI PKMM DAN PKMT, KEGIATAN HARUS MERUPAKAN RESPONS ATAS </a:t>
            </a:r>
            <a:r>
              <a:rPr kumimoji="0" lang="sv-SE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PERSOALAN MITRA MASYARAKAT ATAU PENGUSAHA MITRA PROGRAM DAN BUKAN</a:t>
            </a:r>
            <a:r>
              <a:rPr kumimoji="0" lang="id-ID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KEINGINAN MAHASISWA</a:t>
            </a:r>
            <a:endParaRPr kumimoji="0" lang="en-US" sz="2400" b="0" i="0" u="none" strike="noStrike" kern="1200" cap="none" spc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FF0000"/>
              </a:buClr>
              <a:buSzPct val="100000"/>
              <a:buFont typeface="+mj-lt"/>
              <a:buAutoNum type="alphaUcPeriod"/>
              <a:tabLst/>
              <a:defRPr/>
            </a:pPr>
            <a:r>
              <a:rPr kumimoji="0" lang="id-ID" sz="2400" b="0" i="0" u="none" strike="noStrike" kern="1200" cap="none" spc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BAGI PKMK, KOMODITAS USAHA HARUS BERBASIS DAN BERMUATAN IPTEK SERTA TIDAKSEKEDAR MUDAH DIBUAT DAN DIJUAL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357166"/>
            <a:ext cx="8229600" cy="8572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5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.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Program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doni MT Black" pitchFamily="18" charset="0"/>
              </a:rPr>
              <a:t>6</a:t>
            </a:r>
            <a:r>
              <a:rPr lang="id-ID" sz="3600" b="1" dirty="0" smtClean="0">
                <a:latin typeface="Bodoni MT Black" pitchFamily="18" charset="0"/>
              </a:rPr>
              <a:t>. Kreativitas</a:t>
            </a:r>
            <a:endParaRPr lang="id-ID" sz="3600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500174"/>
            <a:ext cx="8472518" cy="4857784"/>
          </a:xfrm>
        </p:spPr>
        <p:txBody>
          <a:bodyPr>
            <a:noAutofit/>
          </a:bodyPr>
          <a:lstStyle/>
          <a:p>
            <a:pPr marL="579438" indent="-51911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Topik tidak boleh berulang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Topik tidak boleh sangat umum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Kegiatan tidak merupakan bagian riset dosen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PKM yang diusulkan menampakan kewajaran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penuangan ide/kreativitas mahasiswa (tidak berlebihan)</a:t>
            </a:r>
          </a:p>
          <a:p>
            <a:pPr marL="579438" indent="-519113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PKM adalah murni karya intelektual mahasiswa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(bukan karya intelektual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Dosen)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57200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7.Daftar Pustaka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/>
          <a:p>
            <a:pPr marL="715963" lvl="1" indent="-271463" defTabSz="871538">
              <a:lnSpc>
                <a:spcPct val="140000"/>
              </a:lnSpc>
              <a:buNone/>
              <a:tabLst>
                <a:tab pos="1433513" algn="l"/>
              </a:tabLst>
            </a:pPr>
            <a:r>
              <a:rPr lang="id-ID" dirty="0" smtClean="0">
                <a:latin typeface="Comic Sans MS" pitchFamily="66" charset="0"/>
              </a:rPr>
              <a:t>Penulisan daftar pustaka mengikuti aturan dalam pedoman </a:t>
            </a:r>
            <a:r>
              <a:rPr lang="id-ID" dirty="0" smtClean="0">
                <a:latin typeface="Comic Sans MS" pitchFamily="66" charset="0"/>
                <a:sym typeface="Wingdings" pitchFamily="2" charset="2"/>
              </a:rPr>
              <a:t> sistem Harvard</a:t>
            </a:r>
            <a:r>
              <a:rPr lang="id-ID" dirty="0" smtClean="0">
                <a:latin typeface="Comic Sans MS" pitchFamily="66" charset="0"/>
              </a:rPr>
              <a:t>.</a:t>
            </a:r>
            <a:endParaRPr lang="id-ID" dirty="0" smtClean="0">
              <a:latin typeface="Comic Sans MS" pitchFamily="66" charset="0"/>
            </a:endParaRPr>
          </a:p>
          <a:p>
            <a:pPr marL="444500" lvl="1" defTabSz="871538">
              <a:lnSpc>
                <a:spcPct val="140000"/>
              </a:lnSpc>
              <a:buNone/>
              <a:tabLst>
                <a:tab pos="1433513" algn="l"/>
              </a:tabLst>
            </a:pPr>
            <a:r>
              <a:rPr lang="id-ID" smtClean="0">
                <a:latin typeface="Comic Sans MS" pitchFamily="66" charset="0"/>
              </a:rPr>
              <a:t> </a:t>
            </a:r>
            <a:r>
              <a:rPr lang="id-ID" dirty="0" smtClean="0">
                <a:latin typeface="Comic Sans MS" pitchFamily="66" charset="0"/>
              </a:rPr>
              <a:t>(Contoh :Rahardjo,Sri.2006.Kerusakan Oksidatif </a:t>
            </a:r>
            <a:r>
              <a:rPr lang="id-ID" dirty="0" smtClean="0">
                <a:latin typeface="Comic Sans MS" pitchFamily="66" charset="0"/>
              </a:rPr>
              <a:t>pada  Makanan,Gadjah </a:t>
            </a:r>
            <a:r>
              <a:rPr lang="id-ID" dirty="0" smtClean="0">
                <a:latin typeface="Comic Sans MS" pitchFamily="66" charset="0"/>
              </a:rPr>
              <a:t>Mada University Press, Yogyakarta</a:t>
            </a:r>
            <a:r>
              <a:rPr lang="id-ID" dirty="0" smtClean="0">
                <a:latin typeface="Comic Sans MS" pitchFamily="66" charset="0"/>
              </a:rPr>
              <a:t>. </a:t>
            </a:r>
            <a:r>
              <a:rPr lang="id-ID" dirty="0" smtClean="0">
                <a:latin typeface="Comic Sans MS" pitchFamily="66" charset="0"/>
              </a:rPr>
              <a:t>Hal 44-84 </a:t>
            </a:r>
            <a:endParaRPr lang="id-ID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162800" cy="56356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Penilaian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Usulan</a:t>
            </a:r>
            <a:r>
              <a:rPr lang="id-ID" sz="3200" b="1" dirty="0" smtClean="0"/>
              <a:t>/ proposal</a:t>
            </a:r>
            <a:r>
              <a:rPr lang="en-US" sz="3200" b="1" dirty="0" smtClean="0"/>
              <a:t> PKM </a:t>
            </a:r>
            <a:r>
              <a:rPr lang="id-ID" sz="3200" b="1" dirty="0" smtClean="0"/>
              <a:t>5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Bidang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I.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en-US" dirty="0" smtClean="0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/>
              <a:t>1. </a:t>
            </a:r>
            <a:r>
              <a:rPr lang="id-ID" sz="2400" noProof="1" smtClean="0"/>
              <a:t>F</a:t>
            </a:r>
            <a:r>
              <a:rPr lang="en-US" sz="2400" noProof="1" smtClean="0"/>
              <a:t>ormat</a:t>
            </a:r>
            <a:r>
              <a:rPr lang="id-ID" sz="2400" noProof="1" smtClean="0"/>
              <a:t> </a:t>
            </a:r>
            <a:r>
              <a:rPr lang="en-US" sz="2400" noProof="1"/>
              <a:t>&amp;</a:t>
            </a:r>
            <a:r>
              <a:rPr lang="id-ID" sz="2400" noProof="1"/>
              <a:t> </a:t>
            </a:r>
            <a:r>
              <a:rPr lang="id-ID" sz="2400" noProof="1" smtClean="0"/>
              <a:t>A</a:t>
            </a:r>
            <a:r>
              <a:rPr lang="en-US" sz="2400" noProof="1" smtClean="0"/>
              <a:t>dministrasi</a:t>
            </a:r>
            <a:r>
              <a:rPr lang="id-ID" sz="2400" noProof="1" smtClean="0"/>
              <a:t> </a:t>
            </a:r>
            <a:endParaRPr lang="id-ID" sz="2400" noProof="1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emitraan</a:t>
            </a:r>
            <a:endParaRPr lang="id-ID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/>
              <a:t>3. </a:t>
            </a:r>
            <a:r>
              <a:rPr lang="id-ID" sz="2400" noProof="1" smtClean="0"/>
              <a:t>P</a:t>
            </a:r>
            <a:r>
              <a:rPr lang="en-US" sz="2400" noProof="1" smtClean="0"/>
              <a:t>rogram</a:t>
            </a:r>
            <a:endParaRPr lang="id-ID" sz="2400" noProof="1"/>
          </a:p>
          <a:p>
            <a:pPr marL="800100">
              <a:buNone/>
              <a:tabLst>
                <a:tab pos="800100" algn="l"/>
              </a:tabLst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reativitas</a:t>
            </a:r>
            <a:endParaRPr lang="en-US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II. Desk </a:t>
            </a:r>
            <a:r>
              <a:rPr lang="en-US" dirty="0" err="1" smtClean="0"/>
              <a:t>Evaluasi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13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Pra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Evaluasi</a:t>
            </a:r>
            <a:r>
              <a:rPr lang="en-US" sz="3600" b="1" dirty="0" smtClean="0"/>
              <a:t>: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267200"/>
          </a:xfrm>
        </p:spPr>
        <p:txBody>
          <a:bodyPr>
            <a:normAutofit lnSpcReduction="10000"/>
          </a:bodyPr>
          <a:lstStyle/>
          <a:p>
            <a:pPr marL="652463" indent="-457200">
              <a:buNone/>
            </a:pPr>
            <a:r>
              <a:rPr lang="id-ID" sz="2800" b="1" noProof="1" smtClean="0">
                <a:solidFill>
                  <a:schemeClr val="bg2">
                    <a:lumMod val="25000"/>
                  </a:schemeClr>
                </a:solidFill>
              </a:rPr>
              <a:t>I.1.F</a:t>
            </a:r>
            <a:r>
              <a:rPr lang="en-US" sz="2800" b="1" noProof="1" smtClean="0">
                <a:solidFill>
                  <a:schemeClr val="bg2">
                    <a:lumMod val="25000"/>
                  </a:schemeClr>
                </a:solidFill>
              </a:rPr>
              <a:t>ormat</a:t>
            </a:r>
            <a:r>
              <a:rPr lang="id-ID" sz="2800" b="1" noProof="1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noProof="1" smtClean="0">
                <a:solidFill>
                  <a:schemeClr val="bg2">
                    <a:lumMod val="25000"/>
                  </a:schemeClr>
                </a:solidFill>
              </a:rPr>
              <a:t>&amp;</a:t>
            </a:r>
            <a:r>
              <a:rPr lang="id-ID" sz="2800" b="1" noProof="1" smtClean="0">
                <a:solidFill>
                  <a:schemeClr val="bg2">
                    <a:lumMod val="25000"/>
                  </a:schemeClr>
                </a:solidFill>
              </a:rPr>
              <a:t> A</a:t>
            </a:r>
            <a:r>
              <a:rPr lang="en-US" sz="2800" b="1" noProof="1" smtClean="0">
                <a:solidFill>
                  <a:schemeClr val="bg2">
                    <a:lumMod val="25000"/>
                  </a:schemeClr>
                </a:solidFill>
              </a:rPr>
              <a:t>dministrasi</a:t>
            </a:r>
            <a:endParaRPr lang="id-ID" sz="2800" b="1" noProof="1" smtClean="0">
              <a:solidFill>
                <a:schemeClr val="bg2">
                  <a:lumMod val="25000"/>
                </a:schemeClr>
              </a:solidFill>
            </a:endParaRPr>
          </a:p>
          <a:p>
            <a:pPr marL="652463" indent="-457200">
              <a:buNone/>
            </a:pPr>
            <a:endParaRPr lang="id-ID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Kesesuaian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Format Proposal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Tulisan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595313" lvl="1" indent="0">
              <a:buNone/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Struktur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proposal</a:t>
            </a:r>
            <a:r>
              <a:rPr lang="id-ID" dirty="0" smtClean="0">
                <a:solidFill>
                  <a:schemeClr val="bg2">
                    <a:lumMod val="10000"/>
                  </a:schemeClr>
                </a:solidFill>
              </a:rPr>
              <a:t> ,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lampiran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layout,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spasi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jumlah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hal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sesuai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pedoman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52463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Kesesuaian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Persyaratan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Administrasi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Wajib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595312" lvl="1" indent="0">
              <a:buNone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Tanggal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Proposal,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pengusul-dosen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pembimbing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cap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lembaga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PT,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biodata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ditandatangani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surat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pernyataan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pelaksana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mitra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PKM-T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PKM-M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6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639762"/>
          </a:xfrm>
        </p:spPr>
        <p:txBody>
          <a:bodyPr>
            <a:normAutofit/>
          </a:bodyPr>
          <a:lstStyle/>
          <a:p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/>
          </a:bodyPr>
          <a:lstStyle/>
          <a:p>
            <a:pPr marL="195263" indent="0">
              <a:buNone/>
            </a:pPr>
            <a:r>
              <a:rPr lang="id-ID" sz="2800" noProof="1" smtClean="0">
                <a:solidFill>
                  <a:schemeClr val="bg2">
                    <a:lumMod val="25000"/>
                  </a:schemeClr>
                </a:solidFill>
              </a:rPr>
              <a:t>I.2 </a:t>
            </a:r>
            <a:r>
              <a:rPr lang="en-US" sz="2800" noProof="1" smtClean="0">
                <a:solidFill>
                  <a:schemeClr val="bg2">
                    <a:lumMod val="25000"/>
                  </a:schemeClr>
                </a:solidFill>
              </a:rPr>
              <a:t>Kemitraan</a:t>
            </a:r>
            <a:endParaRPr lang="id-ID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95263" indent="0">
              <a:buNone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Kemitraan Khusus Untuk PKM T dan 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Harus Ada Mitra dan Surat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Kesediaan Mitra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Usaha untuk PKM T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Harus Ada Mitra dan Surat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Kesediaan Mitra Masyarakat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Non Produktif untuk PKMM</a:t>
            </a:r>
          </a:p>
          <a:p>
            <a:pPr marL="195263" indent="0">
              <a:buNone/>
            </a:pPr>
            <a:r>
              <a:rPr lang="en-US" sz="2400" noProof="1" smtClean="0">
                <a:solidFill>
                  <a:srgbClr val="C00000"/>
                </a:solidFill>
              </a:rPr>
              <a:t>Tidak boleh:</a:t>
            </a:r>
          </a:p>
          <a:p>
            <a:pPr marL="688975" indent="-493713">
              <a:buFont typeface="Wingdings" pitchFamily="2" charset="2"/>
              <a:buChar char="§"/>
            </a:pP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Surat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kesediaan mitra, tetapi tidak ada ttd atau cap jempol dan stempel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PKM-P atau T yang memerlukan pembiayaan lebih dari Rp. 12,5 juta, tapi t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idak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ada surat kontribusi pendanaan dari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mitra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d-ID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547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I.</a:t>
            </a:r>
            <a:r>
              <a:rPr lang="id-ID" sz="2800" b="1" dirty="0" smtClean="0"/>
              <a:t>3.</a:t>
            </a:r>
            <a:r>
              <a:rPr lang="en-US" sz="2800" b="1" dirty="0" smtClean="0"/>
              <a:t> </a:t>
            </a:r>
            <a:r>
              <a:rPr lang="en-US" sz="2800" b="1" noProof="1" smtClean="0"/>
              <a:t>Program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029200"/>
          </a:xfrm>
        </p:spPr>
        <p:txBody>
          <a:bodyPr>
            <a:normAutofit lnSpcReduction="10000"/>
          </a:bodyPr>
          <a:lstStyle/>
          <a:p>
            <a:pPr marL="195263" indent="0">
              <a:buNone/>
            </a:pPr>
            <a:r>
              <a:rPr lang="nn-NO" sz="2400" dirty="0">
                <a:solidFill>
                  <a:schemeClr val="accent6">
                    <a:lumMod val="50000"/>
                  </a:schemeClr>
                </a:solidFill>
              </a:rPr>
              <a:t>Isi Proposal tidak sesuai dengan Jenis </a:t>
            </a:r>
            <a:r>
              <a:rPr lang="nn-NO" sz="2400" dirty="0" smtClean="0">
                <a:solidFill>
                  <a:schemeClr val="accent6">
                    <a:lumMod val="50000"/>
                  </a:schemeClr>
                </a:solidFill>
              </a:rPr>
              <a:t>Program</a:t>
            </a:r>
            <a:endParaRPr lang="nn-NO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Adanya aktivitas riset untuk PKM K, M, T, KC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PKM-T bermitra dengan Masyarakat Non Produktif 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PKM-T 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gambaran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Teknologi dan mitra tidak ada</a:t>
            </a:r>
            <a:endParaRPr lang="fi-FI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PKM-M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bermitra dengan Masyarakat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Produktif.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M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gambaran </a:t>
            </a:r>
            <a:r>
              <a:rPr lang="en-US" sz="2400" noProof="1" smtClean="0">
                <a:solidFill>
                  <a:schemeClr val="accent6">
                    <a:lumMod val="50000"/>
                  </a:schemeClr>
                </a:solidFill>
              </a:rPr>
              <a:t>umum</a:t>
            </a:r>
            <a:r>
              <a:rPr lang="id-ID" sz="2400" noProof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masyarakat sasaran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 smtClean="0">
                <a:solidFill>
                  <a:schemeClr val="accent6">
                    <a:lumMod val="50000"/>
                  </a:schemeClr>
                </a:solidFill>
              </a:rPr>
              <a:t>PKM-K yg menjalankan usaha bukam tim mhs.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>
                <a:solidFill>
                  <a:schemeClr val="accent6">
                    <a:lumMod val="50000"/>
                  </a:schemeClr>
                </a:solidFill>
              </a:rPr>
              <a:t>PKM-K </a:t>
            </a:r>
            <a:r>
              <a:rPr lang="fi-FI" sz="2400" noProof="1" smtClean="0">
                <a:solidFill>
                  <a:schemeClr val="accent6">
                    <a:lumMod val="50000"/>
                  </a:schemeClr>
                </a:solidFill>
              </a:rPr>
              <a:t>tidak memuat identifikasi peluang usaha.</a:t>
            </a:r>
            <a:endParaRPr lang="fi-FI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variabel-variabel yang diteliti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KC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nilai futuristik dari karya 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diusulkan </a:t>
            </a:r>
            <a:r>
              <a:rPr lang="id-ID" sz="2600" noProof="1" smtClean="0">
                <a:solidFill>
                  <a:schemeClr val="accent6">
                    <a:lumMod val="50000"/>
                  </a:schemeClr>
                </a:solidFill>
              </a:rPr>
              <a:t>masih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belum nampak</a:t>
            </a:r>
          </a:p>
          <a:p>
            <a:pPr marL="652463" indent="-457200">
              <a:buFont typeface="Wingdings" pitchFamily="2" charset="2"/>
              <a:buChar char="§"/>
            </a:pPr>
            <a:endParaRPr lang="id-ID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642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I.</a:t>
            </a:r>
            <a:r>
              <a:rPr lang="id-ID" sz="2800" b="1" dirty="0" smtClean="0"/>
              <a:t>4. KREATIVITAS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19600"/>
          </a:xfrm>
        </p:spPr>
        <p:txBody>
          <a:bodyPr>
            <a:normAutofit/>
          </a:bodyPr>
          <a:lstStyle/>
          <a:p>
            <a:pPr marL="652463" indent="-457200">
              <a:buNone/>
            </a:pP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Topik berulang dan sudah sering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Topik </a:t>
            </a: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sudah sangat 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umum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Tidak ada unsur ilmiah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Kreativitas terlalu kecil, atau terlalu besar</a:t>
            </a: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2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7215238" cy="68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Britannic Bold" pitchFamily="34" charset="0"/>
              </a:rPr>
              <a:t>ALASAN PENOLAKAN ADMINISTRASI </a:t>
            </a:r>
            <a:endParaRPr lang="en-US" sz="2800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01124" cy="5334000"/>
          </a:xfrm>
        </p:spPr>
        <p:txBody>
          <a:bodyPr>
            <a:no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Tidak ada tandatangan  pembimbing, PR III,</a:t>
            </a:r>
            <a:r>
              <a:rPr lang="en-US" sz="2400" noProof="1" smtClean="0"/>
              <a:t> </a:t>
            </a:r>
            <a:r>
              <a:rPr lang="id-ID" sz="2400" noProof="1" smtClean="0"/>
              <a:t>stempel PT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id-ID" sz="2400" noProof="1" smtClean="0"/>
              <a:t>	atau tanda tangan berupa hasil scanning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Keliru format, jumlah halaman ( lebih dari 10 halman, tidak ada nomor halaman, penomoran tidak mengikuti aturan dll)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Tahun penulisan proposal / kegiatan sudah lewat/selesai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Tidak ada identitas PKM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Tidak sesuai antara materi/ kegiatan dan jenis PKM yang dipilih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Tidak ada mitra atau mitra tidak sesuai pada PKMM dan PKMT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id-ID" sz="2400" noProof="1" smtClean="0"/>
              <a:t>Biaya </a:t>
            </a:r>
            <a:r>
              <a:rPr lang="id-ID" sz="2400" noProof="1" smtClean="0">
                <a:sym typeface="Symbol" pitchFamily="18" charset="2"/>
              </a:rPr>
              <a:t> Rp12,5 juta atau &lt; Rp</a:t>
            </a:r>
            <a:r>
              <a:rPr lang="en-US" sz="2400" noProof="1" smtClean="0">
                <a:sym typeface="Symbol" pitchFamily="18" charset="2"/>
              </a:rPr>
              <a:t> 5</a:t>
            </a:r>
            <a:r>
              <a:rPr lang="id-ID" sz="2400" noProof="1" smtClean="0">
                <a:sym typeface="Symbol" pitchFamily="18" charset="2"/>
              </a:rPr>
              <a:t> juta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id-ID" sz="2400" noProof="1" smtClean="0">
              <a:sym typeface="Symbol" pitchFamily="18" charset="2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endParaRPr lang="id-ID" sz="2400" noProof="1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715272" y="-212362"/>
            <a:ext cx="12144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</a:t>
            </a:r>
            <a:endParaRPr lang="en-US" sz="9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id-ID" sz="2400" noProof="1" smtClean="0">
                <a:sym typeface="Symbol" pitchFamily="18" charset="2"/>
              </a:rPr>
              <a:t>7</a:t>
            </a:r>
            <a:r>
              <a:rPr lang="id-ID" sz="2800" noProof="1" smtClean="0">
                <a:sym typeface="Symbol" pitchFamily="18" charset="2"/>
              </a:rPr>
              <a:t>.  </a:t>
            </a:r>
            <a:r>
              <a:rPr lang="id-ID" sz="2400" noProof="1" smtClean="0">
                <a:sym typeface="Symbol" pitchFamily="18" charset="2"/>
              </a:rPr>
              <a:t>Jumlah anggota tidak sesuai (harus  3-5 mhs</a:t>
            </a:r>
            <a:r>
              <a:rPr lang="en-US" sz="2400" noProof="1" smtClean="0">
                <a:sym typeface="Symbol" pitchFamily="18" charset="2"/>
              </a:rPr>
              <a:t> dari minimal 2 angkatan yang berbeda</a:t>
            </a:r>
            <a:r>
              <a:rPr lang="id-ID" sz="2400" noProof="1" smtClean="0">
                <a:sym typeface="Symbol" pitchFamily="18" charset="2"/>
              </a:rPr>
              <a:t>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id-ID" sz="2400" noProof="1" smtClean="0"/>
              <a:t>8.  Tidak ada biodata dan/atau tandatangan mahasiswa  dan dosen pembimbing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id-ID" sz="2400" noProof="1" smtClean="0"/>
              <a:t>9.  Tidak ada kreativitas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id-ID" sz="2400" noProof="1" smtClean="0"/>
              <a:t>10. Terlambat mengusulkan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2" y="0"/>
            <a:ext cx="8334828" cy="287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147218" y="3071019"/>
            <a:ext cx="6705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SUASANA DALAM PIMNAS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52" y="3957155"/>
            <a:ext cx="8444948" cy="305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228" y="2466119"/>
            <a:ext cx="8305800" cy="279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62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 smtClean="0"/>
              <a:t>II. </a:t>
            </a:r>
            <a:r>
              <a:rPr lang="en-US" sz="4000" b="1" dirty="0" smtClean="0"/>
              <a:t>Desk </a:t>
            </a:r>
            <a:r>
              <a:rPr lang="en-US" sz="4000" b="1" dirty="0" err="1" smtClean="0"/>
              <a:t>Evaluasi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267200"/>
          </a:xfrm>
        </p:spPr>
        <p:txBody>
          <a:bodyPr>
            <a:normAutofit/>
          </a:bodyPr>
          <a:lstStyle/>
          <a:p>
            <a:pPr marL="538163">
              <a:buNone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Desk Evaluasi dilakukan oleh 2 reviewer, Dengan nilai akhir adalah rata2 dari kedua reviewer tsb.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8163">
              <a:buFont typeface="Wingdings" pitchFamily="2" charset="2"/>
              <a:buChar char="§"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Penilaian berdasarkan tingkat kreativitas , muatan/ landasan ilmiah, manfaat , potensi</a:t>
            </a: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Jika ada perbedaan nilai lebih dari 100, maka ada reviewer ke-3. </a:t>
            </a:r>
          </a:p>
          <a:p>
            <a:pPr marL="53816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accent6">
                    <a:lumMod val="50000"/>
                  </a:schemeClr>
                </a:solidFill>
              </a:rPr>
              <a:t>Komponen dan bobot penilaian Desk Evaluasi tiap bidang PKM berbeda.</a:t>
            </a:r>
          </a:p>
          <a:p>
            <a:pPr marL="195263" indent="0">
              <a:buNone/>
            </a:pPr>
            <a:endParaRPr lang="fi-FI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433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Makalah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Unggulan</a:t>
            </a:r>
            <a:endParaRPr lang="en-US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0"/>
            <a:ext cx="8229600" cy="4738700"/>
          </a:xfrm>
        </p:spPr>
        <p:txBody>
          <a:bodyPr>
            <a:normAutofit/>
          </a:bodyPr>
          <a:lstStyle/>
          <a:p>
            <a:pPr marL="517525" indent="-51752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sz="2800" dirty="0" err="1" smtClean="0"/>
              <a:t>Masalah</a:t>
            </a:r>
            <a:r>
              <a:rPr lang="en-US" sz="2800" dirty="0" smtClean="0"/>
              <a:t>: </a:t>
            </a:r>
            <a:r>
              <a:rPr lang="en-US" sz="2800" dirty="0" err="1" smtClean="0"/>
              <a:t>terkini</a:t>
            </a:r>
            <a:r>
              <a:rPr lang="en-US" sz="2800" dirty="0" smtClean="0"/>
              <a:t>, </a:t>
            </a:r>
            <a:r>
              <a:rPr lang="en-US" sz="2800" dirty="0" err="1" smtClean="0"/>
              <a:t>terpercaya</a:t>
            </a:r>
            <a:r>
              <a:rPr lang="en-US" sz="2800" dirty="0" smtClean="0"/>
              <a:t>, </a:t>
            </a:r>
            <a:r>
              <a:rPr lang="en-US" sz="2800" dirty="0" err="1" smtClean="0"/>
              <a:t>unggul</a:t>
            </a:r>
            <a:endParaRPr lang="en-US" sz="2800" dirty="0" smtClean="0"/>
          </a:p>
          <a:p>
            <a:pPr marL="517525" indent="-51752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id-ID" sz="2800" dirty="0" smtClean="0"/>
              <a:t>Solusi masalah: i</a:t>
            </a:r>
            <a:r>
              <a:rPr lang="en-US" sz="2800" dirty="0" err="1" smtClean="0"/>
              <a:t>novasi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, model, </a:t>
            </a:r>
            <a:r>
              <a:rPr lang="en-US" sz="2800" dirty="0" err="1" smtClean="0"/>
              <a:t>modul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r>
              <a:rPr lang="en-US" sz="2800" dirty="0" smtClean="0"/>
              <a:t> (Original), </a:t>
            </a:r>
            <a:r>
              <a:rPr lang="id-ID" sz="2800" dirty="0" smtClean="0"/>
              <a:t> temuan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bermanfaat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luas</a:t>
            </a:r>
            <a:r>
              <a:rPr lang="en-US" sz="2800" dirty="0" smtClean="0">
                <a:sym typeface="Wingdings" pitchFamily="2" charset="2"/>
              </a:rPr>
              <a:t>.</a:t>
            </a:r>
            <a:r>
              <a:rPr lang="en-US" sz="2800" dirty="0" smtClean="0"/>
              <a:t>    </a:t>
            </a:r>
          </a:p>
          <a:p>
            <a:pPr marL="517525" indent="-517525">
              <a:lnSpc>
                <a:spcPct val="11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sym typeface="Wingdings" pitchFamily="2" charset="2"/>
              </a:rPr>
              <a:t>Kunci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ilmiah</a:t>
            </a:r>
            <a:r>
              <a:rPr lang="en-US" sz="2800" dirty="0" smtClean="0">
                <a:sym typeface="Wingdings" pitchFamily="2" charset="2"/>
              </a:rPr>
              <a:t> :</a:t>
            </a:r>
          </a:p>
          <a:p>
            <a:pPr marL="515938" indent="-2730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        a. </a:t>
            </a:r>
            <a:r>
              <a:rPr lang="en-US" sz="2800" dirty="0" err="1" smtClean="0">
                <a:sym typeface="Wingdings" pitchFamily="2" charset="2"/>
              </a:rPr>
              <a:t>bahan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aktif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inovasi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jelas</a:t>
            </a:r>
            <a:endParaRPr lang="en-US" sz="2800" dirty="0" smtClean="0">
              <a:sym typeface="Wingdings" pitchFamily="2" charset="2"/>
            </a:endParaRPr>
          </a:p>
          <a:p>
            <a:pPr marL="515938" indent="-2730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        b. </a:t>
            </a:r>
            <a:r>
              <a:rPr lang="en-US" sz="2800" dirty="0" err="1" smtClean="0">
                <a:sym typeface="Wingdings" pitchFamily="2" charset="2"/>
              </a:rPr>
              <a:t>mekanisme</a:t>
            </a:r>
            <a:r>
              <a:rPr lang="id-ID" sz="2800" dirty="0" smtClean="0">
                <a:sym typeface="Wingdings" pitchFamily="2" charset="2"/>
              </a:rPr>
              <a:t>/alur pikir </a:t>
            </a:r>
            <a:r>
              <a:rPr lang="en-US" sz="2800" dirty="0" err="1" smtClean="0">
                <a:sym typeface="Wingdings" pitchFamily="2" charset="2"/>
              </a:rPr>
              <a:t>jelas</a:t>
            </a:r>
            <a:endParaRPr lang="en-US" sz="2800" dirty="0" smtClean="0">
              <a:sym typeface="Wingdings" pitchFamily="2" charset="2"/>
            </a:endParaRPr>
          </a:p>
          <a:p>
            <a:pPr marL="515938" indent="-2730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ym typeface="Wingdings" pitchFamily="2" charset="2"/>
              </a:rPr>
              <a:t>        c. </a:t>
            </a:r>
            <a:r>
              <a:rPr lang="en-US" sz="2800" dirty="0" err="1" smtClean="0">
                <a:sym typeface="Wingdings" pitchFamily="2" charset="2"/>
              </a:rPr>
              <a:t>efek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bahan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aktif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inovasi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lebih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dari</a:t>
            </a:r>
            <a:r>
              <a:rPr lang="en-US" sz="2800" dirty="0" smtClean="0">
                <a:sym typeface="Wingdings" pitchFamily="2" charset="2"/>
              </a:rPr>
              <a:t>  </a:t>
            </a:r>
            <a:r>
              <a:rPr lang="en-US" sz="2800" dirty="0" err="1" smtClean="0">
                <a:sym typeface="Wingdings" pitchFamily="2" charset="2"/>
              </a:rPr>
              <a:t>satu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rgbClr val="00B0F0"/>
                </a:solidFill>
                <a:latin typeface="Britannic Bold" pitchFamily="34" charset="0"/>
              </a:rPr>
              <a:t>Masalah </a:t>
            </a:r>
            <a:r>
              <a:rPr lang="en-US" sz="3600" dirty="0" smtClean="0">
                <a:solidFill>
                  <a:srgbClr val="00B0F0"/>
                </a:solidFill>
                <a:latin typeface="Britannic Bold" pitchFamily="34" charset="0"/>
              </a:rPr>
              <a:t>K</a:t>
            </a:r>
            <a:r>
              <a:rPr lang="id-ID" sz="3600" dirty="0" smtClean="0">
                <a:solidFill>
                  <a:srgbClr val="00B0F0"/>
                </a:solidFill>
                <a:latin typeface="Britannic Bold" pitchFamily="34" charset="0"/>
              </a:rPr>
              <a:t>elemahan </a:t>
            </a:r>
            <a:r>
              <a:rPr lang="en-US" sz="3600" dirty="0" smtClean="0">
                <a:solidFill>
                  <a:srgbClr val="00B0F0"/>
                </a:solidFill>
                <a:latin typeface="Britannic Bold" pitchFamily="34" charset="0"/>
              </a:rPr>
              <a:t>P</a:t>
            </a:r>
            <a:r>
              <a:rPr lang="id-ID" sz="3600" dirty="0" smtClean="0">
                <a:solidFill>
                  <a:srgbClr val="00B0F0"/>
                </a:solidFill>
                <a:latin typeface="Britannic Bold" pitchFamily="34" charset="0"/>
              </a:rPr>
              <a:t>roposal/</a:t>
            </a:r>
            <a:r>
              <a:rPr lang="en-US" sz="3600" dirty="0" smtClean="0">
                <a:solidFill>
                  <a:srgbClr val="00B0F0"/>
                </a:solidFill>
                <a:latin typeface="Britannic Bold" pitchFamily="34" charset="0"/>
              </a:rPr>
              <a:t>M</a:t>
            </a:r>
            <a:r>
              <a:rPr lang="id-ID" sz="3600" dirty="0" smtClean="0">
                <a:solidFill>
                  <a:srgbClr val="00B0F0"/>
                </a:solidFill>
                <a:latin typeface="Britannic Bold" pitchFamily="34" charset="0"/>
              </a:rPr>
              <a:t>ak</a:t>
            </a:r>
            <a:r>
              <a:rPr lang="id-ID" sz="4000" dirty="0" smtClean="0">
                <a:solidFill>
                  <a:srgbClr val="00B0F0"/>
                </a:solidFill>
                <a:latin typeface="Britannic Bold" pitchFamily="34" charset="0"/>
              </a:rPr>
              <a:t>alah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2876" y="1571612"/>
            <a:ext cx="8786842" cy="4929198"/>
          </a:xfrm>
        </p:spPr>
        <p:txBody>
          <a:bodyPr>
            <a:normAutofit/>
          </a:bodyPr>
          <a:lstStyle/>
          <a:p>
            <a:pPr marL="579438" indent="-57943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9148C8"/>
              </a:buCl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Tidak ada kesesuaian antara judul, tujuan , hasil/ pembahasan, kesimpulan/ produk</a:t>
            </a:r>
          </a:p>
          <a:p>
            <a:pPr marL="579438" indent="-57943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9148C8"/>
              </a:buCl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Tidak fokus</a:t>
            </a:r>
          </a:p>
          <a:p>
            <a:pPr marL="579438" indent="-57943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9148C8"/>
              </a:buCl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Tidak ada nilai inovativ, kreativ</a:t>
            </a:r>
            <a:r>
              <a:rPr lang="id-ID" sz="2800" b="1" dirty="0" smtClean="0"/>
              <a:t> </a:t>
            </a:r>
            <a:r>
              <a:rPr lang="id-ID" sz="2800" dirty="0" smtClean="0"/>
              <a:t>maupun pemecahan masalah</a:t>
            </a:r>
          </a:p>
          <a:p>
            <a:pPr marL="579438" indent="-57943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9148C8"/>
              </a:buCl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Tidak dapat diimplementasikan / tidak rasional</a:t>
            </a:r>
          </a:p>
          <a:p>
            <a:pPr marL="579438" indent="-57943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9148C8"/>
              </a:buClr>
              <a:buSzPct val="100000"/>
              <a:buNone/>
            </a:pPr>
            <a:endParaRPr lang="id-ID" sz="3500" dirty="0" smtClean="0"/>
          </a:p>
          <a:p>
            <a:pPr>
              <a:lnSpc>
                <a:spcPct val="110000"/>
              </a:lnSpc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Autofit/>
          </a:bodyPr>
          <a:lstStyle/>
          <a:p>
            <a:r>
              <a:rPr lang="id-ID" sz="3600" dirty="0" smtClean="0"/>
              <a:t>III Monev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r>
              <a:rPr lang="en-US" dirty="0" smtClean="0"/>
              <a:t> PKM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smtClean="0"/>
              <a:t>BAGIAN TAK TERPISAHKAN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Hibah</a:t>
            </a:r>
            <a:r>
              <a:rPr lang="en-US" dirty="0" smtClean="0"/>
              <a:t> PKM.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Monev</a:t>
            </a:r>
            <a:r>
              <a:rPr lang="en-US" dirty="0" smtClean="0"/>
              <a:t> PKM  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  </a:t>
            </a:r>
            <a:r>
              <a:rPr lang="en-US" b="1" dirty="0" smtClean="0"/>
              <a:t>SEJAUH</a:t>
            </a:r>
            <a:r>
              <a:rPr lang="id-ID" b="1" dirty="0" smtClean="0"/>
              <a:t> </a:t>
            </a:r>
            <a:r>
              <a:rPr lang="en-US" b="1" dirty="0" smtClean="0"/>
              <a:t>MANA</a:t>
            </a:r>
            <a:r>
              <a:rPr lang="en-US" dirty="0" smtClean="0"/>
              <a:t>   </a:t>
            </a:r>
            <a:r>
              <a:rPr lang="en-US" dirty="0" err="1" smtClean="0"/>
              <a:t>penerima</a:t>
            </a:r>
            <a:r>
              <a:rPr lang="en-US" dirty="0" smtClean="0"/>
              <a:t>   </a:t>
            </a:r>
            <a:r>
              <a:rPr lang="en-US" dirty="0" err="1" smtClean="0"/>
              <a:t>Hibah</a:t>
            </a:r>
            <a:r>
              <a:rPr lang="en-US" dirty="0" smtClean="0"/>
              <a:t>   PKM  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b="1" dirty="0" smtClean="0"/>
              <a:t>MENJALANKAN KEGIATAN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b="1" dirty="0" smtClean="0"/>
              <a:t>DISELESAIKAN TEPAT WAKTU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id-ID" dirty="0" smtClean="0"/>
              <a:t>P</a:t>
            </a:r>
            <a:r>
              <a:rPr lang="en-US" dirty="0" err="1" smtClean="0"/>
              <a:t>enerima</a:t>
            </a:r>
            <a:r>
              <a:rPr lang="en-US" dirty="0" smtClean="0"/>
              <a:t> </a:t>
            </a:r>
            <a:r>
              <a:rPr lang="en-US" dirty="0" err="1" smtClean="0"/>
              <a:t>hibah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smtClean="0"/>
              <a:t>DIMONITOR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b="1" dirty="0" smtClean="0"/>
              <a:t>DIEVALUASI 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id-ID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b="1" dirty="0" smtClean="0"/>
              <a:t>CAPAIAN KEGIATAN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Monitoring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PKM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smtClean="0"/>
              <a:t>BENTUK AKUNTABILITAS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hibah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b="1" dirty="0" smtClean="0"/>
              <a:t>INPUT, PROSES, MAUPUN OUTPUT KEGIATAN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84138"/>
            <a:ext cx="5481638" cy="6729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Title 1"/>
          <p:cNvSpPr txBox="1"/>
          <p:nvPr/>
        </p:nvSpPr>
        <p:spPr>
          <a:xfrm>
            <a:off x="107950" y="115888"/>
            <a:ext cx="2160588" cy="132238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all" spc="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PENILAIAN </a:t>
            </a:r>
            <a:br>
              <a:rPr kumimoji="0" lang="en-US" sz="2400" b="1" i="0" u="none" strike="noStrike" kern="1200" cap="all" spc="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all" spc="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LAPORAN </a:t>
            </a:r>
            <a:br>
              <a:rPr kumimoji="0" lang="en-US" sz="2400" b="1" i="0" u="none" strike="noStrike" kern="1200" cap="all" spc="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all" spc="10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KEMAJUAN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054" t="66180" r="-1054" b="21310"/>
          <a:stretch>
            <a:fillRect/>
          </a:stretch>
        </p:blipFill>
        <p:spPr>
          <a:xfrm>
            <a:off x="2268538" y="4797425"/>
            <a:ext cx="5895975" cy="782638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Tahap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Seleksi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Peserta</a:t>
            </a:r>
            <a:r>
              <a:rPr lang="en-US" sz="4000" b="1" dirty="0" smtClean="0"/>
              <a:t> PIMNAS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981200"/>
            <a:ext cx="8023225" cy="4648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PIMNAS:</a:t>
            </a:r>
          </a:p>
          <a:p>
            <a:pPr marL="801688" indent="-501650">
              <a:spcAft>
                <a:spcPts val="1200"/>
              </a:spcAft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proposal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usulan</a:t>
            </a:r>
            <a:r>
              <a:rPr lang="en-US" dirty="0" smtClean="0"/>
              <a:t>),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fi-FI" dirty="0" smtClean="0"/>
              <a:t>hasil pelaksanaan PKM (Monev). </a:t>
            </a:r>
          </a:p>
          <a:p>
            <a:pPr marL="573088" indent="-27305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Nlpp</a:t>
            </a:r>
            <a:r>
              <a:rPr lang="en-US" dirty="0" smtClean="0"/>
              <a:t> = 0.3*NP + 0.2*NLK + 0.5*NM</a:t>
            </a:r>
          </a:p>
          <a:p>
            <a:pPr marL="1082675" indent="-273050">
              <a:buNone/>
            </a:pPr>
            <a:r>
              <a:rPr lang="en-US" dirty="0" err="1" smtClean="0"/>
              <a:t>Nlpp</a:t>
            </a:r>
            <a:r>
              <a:rPr lang="en-US" dirty="0" smtClean="0"/>
              <a:t> =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PIMNAS</a:t>
            </a:r>
          </a:p>
          <a:p>
            <a:pPr marL="1082675" indent="-273050">
              <a:buNone/>
            </a:pPr>
            <a:r>
              <a:rPr lang="pt-BR" dirty="0" smtClean="0"/>
              <a:t>NP = Nilai Proposal (nilai usulan)</a:t>
            </a:r>
          </a:p>
          <a:p>
            <a:pPr marL="1082675" indent="-273050">
              <a:buNone/>
            </a:pPr>
            <a:r>
              <a:rPr lang="pt-BR" dirty="0" smtClean="0"/>
              <a:t>NLK= Nilai Laporan Kemajuan</a:t>
            </a:r>
          </a:p>
          <a:p>
            <a:pPr marL="1082675" indent="-273050">
              <a:buNone/>
            </a:pPr>
            <a:r>
              <a:rPr lang="fi-FI" dirty="0" smtClean="0"/>
              <a:t>NM = Nilai MONEV</a:t>
            </a:r>
          </a:p>
        </p:txBody>
      </p:sp>
    </p:spTree>
    <p:extLst>
      <p:ext uri="{BB962C8B-B14F-4D97-AF65-F5344CB8AC3E}">
        <p14:creationId xmlns:p14="http://schemas.microsoft.com/office/powerpoint/2010/main" xmlns="" val="22463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Kejuaraan</a:t>
            </a:r>
            <a:r>
              <a:rPr lang="en-US" b="1" dirty="0" smtClean="0"/>
              <a:t> PIMNAS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2286000"/>
            <a:ext cx="8023225" cy="4267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Juara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Presentasi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Juara</a:t>
            </a:r>
            <a:r>
              <a:rPr lang="en-US" sz="2400" dirty="0" smtClean="0"/>
              <a:t> Poster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8899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26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bg2">
                    <a:lumMod val="10000"/>
                  </a:schemeClr>
                </a:solidFill>
              </a:rPr>
              <a:t>Perhatikan</a:t>
            </a:r>
            <a:endParaRPr lang="id-ID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Laporan akhir harus masuk sebelum pimnas dilaksanakan</a:t>
            </a:r>
          </a:p>
          <a:p>
            <a:r>
              <a:rPr lang="id-ID" dirty="0" smtClean="0"/>
              <a:t>Artikel dibuat </a:t>
            </a:r>
            <a:r>
              <a:rPr lang="id-ID" b="1" dirty="0" smtClean="0"/>
              <a:t>sesuai dengan pedoman</a:t>
            </a:r>
          </a:p>
          <a:p>
            <a:r>
              <a:rPr lang="id-ID" dirty="0" smtClean="0"/>
              <a:t>Penilaian artikel sering memberikan andil besar pada penentuan juara</a:t>
            </a:r>
          </a:p>
          <a:p>
            <a:r>
              <a:rPr lang="id-ID" dirty="0" smtClean="0"/>
              <a:t>Gunakan waktu yang tersedia untuk presentasi secara efektif</a:t>
            </a:r>
          </a:p>
          <a:p>
            <a:r>
              <a:rPr lang="id-ID" dirty="0" smtClean="0"/>
              <a:t>Tunnjukkan pada presentasi bahwa semua anggota terlibat dan memahami seluruh materi kegiatan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27660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PENELITIAN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 PE &amp; PSH)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3614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4800600"/>
            <a:ext cx="4094164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179493"/>
            <a:ext cx="48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TANTANGAN/PERSOALAN</a:t>
            </a:r>
            <a:endParaRPr lang="en-US" sz="28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Ilmu </a:t>
            </a: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Penget. </a:t>
            </a:r>
            <a:r>
              <a:rPr lang="en-US" sz="2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 Teknologi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7346" y="5386419"/>
            <a:ext cx="2909455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PKM-P</a:t>
            </a:r>
          </a:p>
          <a:p>
            <a:pPr algn="ctr">
              <a:defRPr/>
            </a:pP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Soshum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Eksakta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2272146"/>
            <a:ext cx="304811" cy="19950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3713020" y="4330028"/>
            <a:ext cx="609598" cy="346363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5181602" y="1904999"/>
            <a:ext cx="3657602" cy="3200399"/>
          </a:xfrm>
          <a:prstGeom prst="bentUpArrow">
            <a:avLst>
              <a:gd name="adj1" fmla="val 6209"/>
              <a:gd name="adj2" fmla="val 7354"/>
              <a:gd name="adj3" fmla="val 10443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9056" y="228600"/>
            <a:ext cx="7905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Poornut"/>
              </a:rPr>
              <a:t>PKM-P (E &amp; SH)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209800"/>
            <a:ext cx="597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err="1" smtClean="0"/>
              <a:t>Kreativitas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menjawab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teori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teknologi</a:t>
            </a:r>
            <a:endParaRPr lang="en-US" sz="2000" b="1" dirty="0" smtClean="0"/>
          </a:p>
          <a:p>
            <a:r>
              <a:rPr lang="en-US" sz="2000" dirty="0" smtClean="0"/>
              <a:t>  yang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11911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Transformasi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Permasalahan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variabel2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diteliti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1219200"/>
            <a:ext cx="28194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Teori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/Statement/Me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toda</a:t>
            </a:r>
            <a:r>
              <a:rPr lang="id-ID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Baru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Pemecahan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masalah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ditunjukkan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metodologi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penelitian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55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/>
            </a:r>
            <a:br>
              <a:rPr lang="en-US" sz="5400" b="1" dirty="0" smtClean="0">
                <a:solidFill>
                  <a:srgbClr val="7030A0"/>
                </a:solidFill>
              </a:rPr>
            </a:b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PEKAN ILMIAH MAHASISWA NASIONAL   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  	`		(PIMNAS)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2800" dirty="0" smtClean="0"/>
              <a:t>PIMNAS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puncak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berskala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diselenggarakan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yang</a:t>
            </a:r>
          </a:p>
          <a:p>
            <a:pPr algn="ctr">
              <a:buNone/>
            </a:pPr>
            <a:r>
              <a:rPr lang="en-US" sz="2800" dirty="0" err="1" smtClean="0"/>
              <a:t>ditetapkan</a:t>
            </a:r>
            <a:r>
              <a:rPr lang="en-US" sz="2800" dirty="0" smtClean="0"/>
              <a:t> Di</a:t>
            </a:r>
            <a:r>
              <a:rPr lang="id-ID" sz="2800" dirty="0" smtClean="0"/>
              <a:t>tJen BelMawa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kesediaan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.</a:t>
            </a:r>
          </a:p>
          <a:p>
            <a:pPr algn="ctr">
              <a:buNone/>
            </a:pPr>
            <a:r>
              <a:rPr lang="en-US" sz="2800" dirty="0" smtClean="0"/>
              <a:t>PIMNAS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forum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pPr algn="ctr">
              <a:buNone/>
            </a:pP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kreasi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, </a:t>
            </a:r>
            <a:r>
              <a:rPr lang="en-US" sz="2800" dirty="0" err="1" smtClean="0"/>
              <a:t>diikuti</a:t>
            </a: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jalur</a:t>
            </a:r>
            <a:r>
              <a:rPr lang="en-US" sz="2800" dirty="0" smtClean="0"/>
              <a:t> </a:t>
            </a:r>
            <a:r>
              <a:rPr lang="en-US" sz="2800" b="1" dirty="0" smtClean="0"/>
              <a:t>Program </a:t>
            </a:r>
            <a:r>
              <a:rPr lang="en-US" sz="2800" b="1" dirty="0" err="1" smtClean="0"/>
              <a:t>Kreativitas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Mahasiswa</a:t>
            </a:r>
            <a:r>
              <a:rPr lang="en-US" sz="2800" b="1" dirty="0" smtClean="0"/>
              <a:t>  (PKM)</a:t>
            </a:r>
          </a:p>
          <a:p>
            <a:pPr algn="ctr">
              <a:buNone/>
            </a:pP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533400"/>
            <a:ext cx="8215747" cy="5334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Luaran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Potensi</a:t>
            </a:r>
            <a:r>
              <a:rPr lang="en-US" sz="4000" dirty="0" smtClean="0">
                <a:solidFill>
                  <a:schemeClr val="tx1"/>
                </a:solidFill>
              </a:rPr>
              <a:t> PKM 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 err="1" smtClean="0"/>
              <a:t>Artikel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Ilmiah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kalau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dipublikasikan</a:t>
            </a:r>
            <a:r>
              <a:rPr lang="en-US" sz="2800" b="1" dirty="0" smtClean="0"/>
              <a:t> seminar / journal international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 smtClean="0"/>
              <a:t>Draft paten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potensi</a:t>
            </a:r>
            <a:r>
              <a:rPr lang="en-US" sz="2800" b="1" dirty="0" smtClean="0"/>
              <a:t> paten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7696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endParaRPr lang="en-US" sz="28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1" dirty="0" err="1" smtClean="0"/>
              <a:t>Kemanfaatan</a:t>
            </a:r>
            <a:r>
              <a:rPr lang="en-US" sz="2800" b="1" dirty="0" smtClean="0"/>
              <a:t>: </a:t>
            </a:r>
            <a:r>
              <a:rPr lang="fi-FI" sz="2800" b="1" dirty="0" smtClean="0"/>
              <a:t>Kontribusi pada keilmuan &amp; praktis : perbaikan metode, pengujian kualitas,  pembuatan formula dll</a:t>
            </a:r>
          </a:p>
          <a:p>
            <a:pPr marL="231775" indent="-231775">
              <a:buFont typeface="Arial" pitchFamily="34" charset="0"/>
              <a:buChar char="•"/>
            </a:pPr>
            <a:endParaRPr lang="fi-FI" b="1" dirty="0" smtClean="0">
              <a:solidFill>
                <a:srgbClr val="0070C0"/>
              </a:solidFill>
            </a:endParaRPr>
          </a:p>
          <a:p>
            <a:pPr marL="231775" indent="-231775"/>
            <a:endParaRPr lang="fi-FI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5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77200" cy="563562"/>
          </a:xfrm>
        </p:spPr>
        <p:txBody>
          <a:bodyPr>
            <a:noAutofit/>
          </a:bodyPr>
          <a:lstStyle/>
          <a:p>
            <a:r>
              <a:rPr lang="en-US" sz="3600" dirty="0" err="1"/>
              <a:t>Sistematika</a:t>
            </a:r>
            <a:r>
              <a:rPr lang="en-US" sz="3600" dirty="0"/>
              <a:t> </a:t>
            </a:r>
            <a:r>
              <a:rPr lang="en-US" sz="3600" dirty="0" err="1"/>
              <a:t>Penulisan</a:t>
            </a:r>
            <a:r>
              <a:rPr lang="en-US" sz="3600" dirty="0"/>
              <a:t> Proposal PKM </a:t>
            </a:r>
            <a:r>
              <a:rPr lang="en-US" sz="3600" dirty="0" smtClean="0"/>
              <a:t>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914400"/>
            <a:ext cx="8023225" cy="5715000"/>
          </a:xfrm>
        </p:spPr>
        <p:txBody>
          <a:bodyPr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/>
              <a:t>Ditulis</a:t>
            </a:r>
            <a:r>
              <a:rPr lang="en-US" sz="2400" dirty="0"/>
              <a:t> di A4, </a:t>
            </a:r>
            <a:r>
              <a:rPr lang="id-ID" sz="2400" dirty="0" smtClean="0"/>
              <a:t>font</a:t>
            </a:r>
            <a:r>
              <a:rPr lang="en-US" sz="2400" dirty="0" smtClean="0"/>
              <a:t> 12</a:t>
            </a:r>
            <a:r>
              <a:rPr lang="en-US" sz="2400" dirty="0"/>
              <a:t>, </a:t>
            </a:r>
            <a:r>
              <a:rPr lang="en-US" sz="2400" b="1" dirty="0" err="1"/>
              <a:t>spasi</a:t>
            </a:r>
            <a:r>
              <a:rPr lang="en-US" sz="2400" b="1" dirty="0"/>
              <a:t> </a:t>
            </a:r>
            <a:r>
              <a:rPr lang="en-US" sz="2400" b="1" dirty="0" smtClean="0"/>
              <a:t>1.15</a:t>
            </a:r>
            <a:r>
              <a:rPr lang="en-US" sz="2400" dirty="0"/>
              <a:t>, margin </a:t>
            </a:r>
            <a:r>
              <a:rPr lang="en-US" sz="2400" dirty="0" smtClean="0"/>
              <a:t>4 </a:t>
            </a:r>
            <a:r>
              <a:rPr lang="en-US" sz="2400" dirty="0"/>
              <a:t>3 3 </a:t>
            </a:r>
            <a:r>
              <a:rPr lang="en-US" sz="2400" dirty="0" smtClean="0"/>
              <a:t>3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 smtClean="0"/>
              <a:t>Halaman</a:t>
            </a:r>
            <a:r>
              <a:rPr lang="en-US" sz="2400" cap="all" dirty="0" smtClean="0"/>
              <a:t> </a:t>
            </a:r>
            <a:r>
              <a:rPr lang="en-US" sz="2400" cap="all" dirty="0" err="1"/>
              <a:t>sampul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Halaman</a:t>
            </a:r>
            <a:r>
              <a:rPr lang="en-US" sz="2400" cap="all" dirty="0"/>
              <a:t> </a:t>
            </a:r>
            <a:r>
              <a:rPr lang="en-US" sz="2400" cap="all" dirty="0" err="1"/>
              <a:t>pengesahan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isi</a:t>
            </a:r>
            <a:endParaRPr lang="en-US" sz="2400" cap="all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endParaRPr lang="en-US" sz="2400" cap="all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 smtClean="0"/>
              <a:t>Bab</a:t>
            </a:r>
            <a:r>
              <a:rPr lang="en-US" sz="2400" cap="all" dirty="0" smtClean="0"/>
              <a:t> </a:t>
            </a:r>
            <a:r>
              <a:rPr lang="en-US" sz="2400" cap="all" dirty="0"/>
              <a:t>1 </a:t>
            </a:r>
            <a:r>
              <a:rPr lang="en-US" sz="2400" cap="all" dirty="0" err="1" smtClean="0"/>
              <a:t>Pendahuluan</a:t>
            </a:r>
            <a:endParaRPr lang="en-US" sz="2400" cap="all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2 </a:t>
            </a:r>
            <a:r>
              <a:rPr lang="en-US" sz="2400" cap="all" dirty="0" err="1" smtClean="0"/>
              <a:t>Tinjauan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Pustaka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3 </a:t>
            </a:r>
            <a:r>
              <a:rPr lang="en-US" sz="2400" cap="all" dirty="0" err="1"/>
              <a:t>Metode</a:t>
            </a:r>
            <a:r>
              <a:rPr lang="en-US" sz="2400" cap="all" dirty="0"/>
              <a:t> </a:t>
            </a:r>
            <a:r>
              <a:rPr lang="en-US" sz="2400" cap="all" dirty="0" err="1" smtClean="0"/>
              <a:t>Penelitian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4 </a:t>
            </a:r>
            <a:r>
              <a:rPr lang="en-US" sz="2400" cap="all" dirty="0" err="1"/>
              <a:t>Biaya</a:t>
            </a:r>
            <a:r>
              <a:rPr lang="en-US" sz="2400" cap="all" dirty="0"/>
              <a:t> </a:t>
            </a:r>
            <a:r>
              <a:rPr lang="en-US" sz="2400" cap="all" dirty="0" err="1"/>
              <a:t>dan</a:t>
            </a:r>
            <a:r>
              <a:rPr lang="en-US" sz="2400" cap="all" dirty="0"/>
              <a:t> </a:t>
            </a:r>
            <a:r>
              <a:rPr lang="en-US" sz="2400" cap="all" dirty="0" err="1"/>
              <a:t>Jadwal</a:t>
            </a:r>
            <a:r>
              <a:rPr lang="en-US" sz="2400" cap="all" dirty="0"/>
              <a:t> </a:t>
            </a:r>
            <a:r>
              <a:rPr lang="en-US" sz="2400" cap="all" dirty="0" err="1"/>
              <a:t>Kegiatan</a:t>
            </a:r>
            <a:endParaRPr lang="en-US" sz="2400" cap="all" dirty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smtClean="0"/>
              <a:t>4.1 </a:t>
            </a:r>
            <a:r>
              <a:rPr lang="en-US" sz="2400" cap="all" dirty="0" err="1"/>
              <a:t>Anggaran</a:t>
            </a:r>
            <a:r>
              <a:rPr lang="en-US" sz="2400" cap="all" dirty="0"/>
              <a:t> </a:t>
            </a:r>
            <a:r>
              <a:rPr lang="en-US" sz="2400" cap="all" dirty="0" err="1"/>
              <a:t>Biaya</a:t>
            </a:r>
            <a:r>
              <a:rPr lang="en-US" sz="2400" cap="all" dirty="0"/>
              <a:t> </a:t>
            </a:r>
            <a:endParaRPr lang="en-US" sz="2400" cap="all" dirty="0" smtClean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smtClean="0"/>
              <a:t>4.2 </a:t>
            </a:r>
            <a:r>
              <a:rPr lang="en-US" sz="2400" cap="all" dirty="0" err="1"/>
              <a:t>Jadwal</a:t>
            </a:r>
            <a:r>
              <a:rPr lang="en-US" sz="2400" cap="all" dirty="0"/>
              <a:t> </a:t>
            </a:r>
            <a:r>
              <a:rPr lang="en-US" sz="2400" cap="all" dirty="0" err="1" smtClean="0"/>
              <a:t>Kegiatan</a:t>
            </a:r>
            <a:endParaRPr lang="en-US" sz="2400" cap="all" dirty="0" smtClean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Pustaka</a:t>
            </a:r>
            <a:endParaRPr lang="en-US" sz="2400" cap="all" dirty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/>
              <a:t>Lampiran-lampiran</a:t>
            </a:r>
            <a:endParaRPr lang="en-US" sz="2400" cap="all" dirty="0"/>
          </a:p>
        </p:txBody>
      </p:sp>
      <p:sp>
        <p:nvSpPr>
          <p:cNvPr id="4" name="Right Brace 3"/>
          <p:cNvSpPr/>
          <p:nvPr/>
        </p:nvSpPr>
        <p:spPr>
          <a:xfrm>
            <a:off x="6553200" y="3200400"/>
            <a:ext cx="990600" cy="25146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1" y="355187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Halaman</a:t>
            </a:r>
            <a:endParaRPr lang="en-US" dirty="0" smtClean="0"/>
          </a:p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s.d</a:t>
            </a:r>
            <a:r>
              <a:rPr lang="en-US" dirty="0" smtClean="0"/>
              <a:t> 10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81600" y="1752600"/>
            <a:ext cx="990600" cy="11430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, ii , …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95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2238"/>
            <a:ext cx="8077200" cy="5635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Halaman</a:t>
            </a:r>
            <a:r>
              <a:rPr lang="en-US" sz="3600" dirty="0" smtClean="0"/>
              <a:t> </a:t>
            </a:r>
            <a:r>
              <a:rPr lang="en-US" sz="3600" dirty="0" err="1" smtClean="0"/>
              <a:t>Pengesahan</a:t>
            </a:r>
            <a:r>
              <a:rPr lang="en-US" sz="3600" dirty="0" smtClean="0"/>
              <a:t> PKM P (Lamp 2.2)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" y="6529389"/>
            <a:ext cx="9144000" cy="39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AutoShape 9"/>
          <p:cNvSpPr>
            <a:spLocks noChangeArrowheads="1"/>
          </p:cNvSpPr>
          <p:nvPr/>
        </p:nvSpPr>
        <p:spPr bwMode="auto">
          <a:xfrm>
            <a:off x="7596188" y="6384926"/>
            <a:ext cx="1223963" cy="549275"/>
          </a:xfrm>
          <a:prstGeom prst="parallelogram">
            <a:avLst>
              <a:gd name="adj" fmla="val 55708"/>
            </a:avLst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35667"/>
            <a:ext cx="5191125" cy="556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86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>
            <a:noAutofit/>
          </a:bodyPr>
          <a:lstStyle/>
          <a:p>
            <a:r>
              <a:rPr lang="en-US" sz="4000" dirty="0"/>
              <a:t>BAB 1. </a:t>
            </a:r>
            <a:r>
              <a:rPr lang="en-US" sz="4000" dirty="0" smtClean="0"/>
              <a:t>PENDAHULUAN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mendasari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urgensi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keutamaan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kegiatan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diusulkan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Proses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mengidentifikasi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Permasalahan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termasuk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uraian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tentang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persoalan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/>
              <a:t>: </a:t>
            </a:r>
            <a:r>
              <a:rPr lang="en-US" sz="2400" dirty="0" err="1"/>
              <a:t>dijelaskan</a:t>
            </a:r>
            <a:r>
              <a:rPr lang="en-US" sz="2400" dirty="0"/>
              <a:t> </a:t>
            </a:r>
            <a:r>
              <a:rPr lang="en-US" sz="2400" dirty="0" err="1"/>
              <a:t>temuan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/>
              <a:t>ditargetkan</a:t>
            </a:r>
            <a:r>
              <a:rPr lang="en-US" sz="2400" dirty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kontribusinya</a:t>
            </a:r>
            <a:r>
              <a:rPr lang="en-US" sz="2400" dirty="0" smtClean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pengusul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9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01000" cy="563562"/>
          </a:xfrm>
        </p:spPr>
        <p:txBody>
          <a:bodyPr>
            <a:noAutofit/>
          </a:bodyPr>
          <a:lstStyle/>
          <a:p>
            <a:r>
              <a:rPr lang="en-US" sz="4000" dirty="0"/>
              <a:t>BAB 2. </a:t>
            </a:r>
            <a:r>
              <a:rPr lang="en-US" sz="4000" dirty="0" smtClean="0"/>
              <a:t>TINJAUAN PUSTAKA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Kemukakan</a:t>
            </a:r>
            <a:r>
              <a:rPr lang="en-US" sz="2400" dirty="0" smtClean="0"/>
              <a:t> </a:t>
            </a:r>
            <a:r>
              <a:rPr lang="en-US" sz="2400" dirty="0" err="1"/>
              <a:t>teori</a:t>
            </a:r>
            <a:r>
              <a:rPr lang="en-US" sz="2400" dirty="0"/>
              <a:t> yang </a:t>
            </a:r>
            <a:r>
              <a:rPr lang="en-US" sz="2400" dirty="0" err="1" smtClean="0"/>
              <a:t>melandasi</a:t>
            </a:r>
            <a:r>
              <a:rPr lang="en-US" sz="2400" dirty="0" smtClean="0"/>
              <a:t>,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smtClean="0"/>
              <a:t>primer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yang up to date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(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jelas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kajian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pustaka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menimbulkan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gagasan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mendasari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kegiatan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PKM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Tinjauan</a:t>
            </a:r>
            <a:r>
              <a:rPr lang="en-US" sz="2400" dirty="0" smtClean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, </a:t>
            </a:r>
            <a:r>
              <a:rPr lang="en-US" sz="2400" dirty="0" err="1"/>
              <a:t>temuan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/>
              <a:t>lain yang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Tinjauan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Pustaka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bukan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kumpulan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teori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namun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rangkaian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hasil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sudah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dikenali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mempunyai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alur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pikir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tentang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terjadinya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peristiwa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ilmiah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topik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ilmiah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diteliti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98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>
            <a:noAutofit/>
          </a:bodyPr>
          <a:lstStyle/>
          <a:p>
            <a:r>
              <a:rPr lang="en-US" sz="4000" dirty="0"/>
              <a:t>BAB 3. METODE </a:t>
            </a:r>
            <a:r>
              <a:rPr lang="en-US" sz="4000" dirty="0" smtClean="0"/>
              <a:t>PENELITIAN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luaran</a:t>
            </a:r>
            <a:r>
              <a:rPr lang="en-US" dirty="0"/>
              <a:t>,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yang </a:t>
            </a:r>
            <a:r>
              <a:rPr lang="en-US" dirty="0" err="1"/>
              <a:t>terukur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penyimpulan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diagram </a:t>
            </a:r>
            <a:r>
              <a:rPr lang="en-US" dirty="0" err="1" smtClean="0"/>
              <a:t>langkah</a:t>
            </a:r>
            <a:r>
              <a:rPr lang="en-US" dirty="0" smtClean="0"/>
              <a:t>-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/</a:t>
            </a: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304800"/>
          </a:xfrm>
        </p:spPr>
        <p:txBody>
          <a:bodyPr>
            <a:noAutofit/>
          </a:bodyPr>
          <a:lstStyle/>
          <a:p>
            <a:r>
              <a:rPr lang="es-ES" sz="4000" dirty="0"/>
              <a:t>BAB 4. BIAYA DAN JADWAL KEGIATAN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799" cy="54864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4.1 </a:t>
            </a:r>
            <a:r>
              <a:rPr lang="es-ES" dirty="0" err="1"/>
              <a:t>Anggaran</a:t>
            </a:r>
            <a:r>
              <a:rPr lang="es-ES" dirty="0"/>
              <a:t> </a:t>
            </a:r>
            <a:r>
              <a:rPr lang="es-ES" dirty="0" err="1" smtClean="0"/>
              <a:t>Biaya</a:t>
            </a:r>
            <a:endParaRPr lang="es-ES" dirty="0" smtClean="0"/>
          </a:p>
          <a:p>
            <a:pPr marL="536575" indent="0">
              <a:buNone/>
            </a:pPr>
            <a:r>
              <a:rPr lang="es-ES" sz="2400" dirty="0"/>
              <a:t> </a:t>
            </a:r>
            <a:r>
              <a:rPr lang="es-ES" sz="2200" dirty="0" err="1" smtClean="0"/>
              <a:t>Diringkas</a:t>
            </a:r>
            <a:r>
              <a:rPr lang="es-ES" sz="2200" dirty="0" smtClean="0"/>
              <a:t> </a:t>
            </a:r>
            <a:r>
              <a:rPr lang="es-ES" sz="2200" dirty="0" err="1" smtClean="0"/>
              <a:t>dalam</a:t>
            </a:r>
            <a:r>
              <a:rPr lang="es-ES" sz="2200" dirty="0" smtClean="0"/>
              <a:t> </a:t>
            </a:r>
            <a:r>
              <a:rPr lang="es-ES" sz="2200" dirty="0" err="1" smtClean="0"/>
              <a:t>bentuk</a:t>
            </a:r>
            <a:r>
              <a:rPr lang="es-ES" sz="2200" dirty="0" smtClean="0"/>
              <a:t> </a:t>
            </a:r>
            <a:r>
              <a:rPr lang="es-ES" sz="2200" dirty="0" err="1" smtClean="0"/>
              <a:t>tabel</a:t>
            </a:r>
            <a:r>
              <a:rPr lang="es-ES" sz="2200" dirty="0" smtClean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4.2 </a:t>
            </a:r>
            <a:r>
              <a:rPr lang="es-ES" dirty="0" err="1"/>
              <a:t>Jadwal</a:t>
            </a:r>
            <a:r>
              <a:rPr lang="es-ES" dirty="0"/>
              <a:t> </a:t>
            </a:r>
            <a:r>
              <a:rPr lang="es-ES" dirty="0" err="1"/>
              <a:t>Kegiatan</a:t>
            </a:r>
            <a:endParaRPr lang="es-ES" dirty="0"/>
          </a:p>
          <a:p>
            <a:pPr marL="711200" indent="0">
              <a:buNone/>
            </a:pPr>
            <a:r>
              <a:rPr lang="es-ES" sz="2200" dirty="0" err="1" smtClean="0"/>
              <a:t>Waktu</a:t>
            </a:r>
            <a:r>
              <a:rPr lang="es-ES" sz="2200" dirty="0" smtClean="0"/>
              <a:t>: </a:t>
            </a:r>
            <a:r>
              <a:rPr lang="es-ES" sz="2200" dirty="0"/>
              <a:t>3 </a:t>
            </a:r>
            <a:r>
              <a:rPr lang="es-ES" sz="2200" dirty="0" err="1" smtClean="0"/>
              <a:t>sampai</a:t>
            </a:r>
            <a:r>
              <a:rPr lang="es-ES" sz="2200" dirty="0" smtClean="0"/>
              <a:t> </a:t>
            </a:r>
            <a:r>
              <a:rPr lang="es-ES" sz="2200" dirty="0"/>
              <a:t>5 </a:t>
            </a:r>
            <a:r>
              <a:rPr lang="es-ES" sz="2200" dirty="0" err="1" smtClean="0"/>
              <a:t>bulan</a:t>
            </a:r>
            <a:r>
              <a:rPr lang="es-ES" sz="2200" dirty="0" smtClean="0"/>
              <a:t>, </a:t>
            </a:r>
            <a:r>
              <a:rPr lang="es-ES" sz="2200" dirty="0" err="1" smtClean="0"/>
              <a:t>Disusun</a:t>
            </a:r>
            <a:r>
              <a:rPr lang="es-ES" sz="2200" dirty="0" smtClean="0"/>
              <a:t> </a:t>
            </a:r>
            <a:r>
              <a:rPr lang="es-ES" sz="2200" dirty="0" err="1"/>
              <a:t>dalam</a:t>
            </a:r>
            <a:r>
              <a:rPr lang="es-ES" sz="2200" dirty="0"/>
              <a:t> </a:t>
            </a:r>
            <a:r>
              <a:rPr lang="es-ES" sz="2200" dirty="0" err="1"/>
              <a:t>bentuk</a:t>
            </a:r>
            <a:r>
              <a:rPr lang="es-ES" sz="2200" dirty="0"/>
              <a:t> bar </a:t>
            </a:r>
            <a:r>
              <a:rPr lang="es-ES" sz="2200" dirty="0" smtClean="0"/>
              <a:t>chart, </a:t>
            </a:r>
            <a:r>
              <a:rPr lang="es-ES" sz="2200" dirty="0" err="1" smtClean="0"/>
              <a:t>Sesuai</a:t>
            </a:r>
            <a:r>
              <a:rPr lang="es-ES" sz="2200" dirty="0" smtClean="0"/>
              <a:t> </a:t>
            </a:r>
            <a:r>
              <a:rPr lang="es-ES" sz="2200" dirty="0" err="1" smtClean="0"/>
              <a:t>format</a:t>
            </a:r>
            <a:r>
              <a:rPr lang="es-ES" sz="2200" dirty="0" smtClean="0"/>
              <a:t> </a:t>
            </a:r>
            <a:r>
              <a:rPr lang="es-ES" sz="2200" dirty="0" err="1" smtClean="0"/>
              <a:t>Lampiran</a:t>
            </a:r>
            <a:r>
              <a:rPr lang="es-ES" sz="2200" dirty="0" smtClean="0"/>
              <a:t> 3.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34000"/>
            <a:ext cx="630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133600"/>
            <a:ext cx="68935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07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PKM-P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2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>
            <a:normAutofit lnSpcReduction="10000"/>
          </a:bodyPr>
          <a:lstStyle/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pentingnya penelitian tersebut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penelitian ini belum pernah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per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bedaan penelitian ini dengan penelitian sejenis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variabel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yang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akan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di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teliti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ditetapkan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Tujuan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a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pa yang ingin dicapai melalui penelitian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</a:t>
            </a:r>
            <a:endParaRPr lang="id-ID" sz="2400" b="1" dirty="0">
              <a:solidFill>
                <a:schemeClr val="tx1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Hasil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akhir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penelitian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seperti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/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dalam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bentuk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Manfaat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bagi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masyarakat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atau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bagi perkembangan ilmu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 untuk uraian sudah disebutkan sumber rujukannya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sumber rujukannya bersifat ilmiah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Apakah jumlah rujukannya memadai </a:t>
            </a:r>
            <a:r>
              <a:rPr lang="id-ID" sz="2400" b="1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?</a:t>
            </a:r>
            <a:endParaRPr lang="id-ID" sz="2400" b="1" dirty="0">
              <a:solidFill>
                <a:schemeClr val="accent2">
                  <a:lumMod val="75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81000"/>
            <a:ext cx="819912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Form Desk </a:t>
            </a:r>
            <a:r>
              <a:rPr lang="en-US" sz="3600" dirty="0" err="1" smtClean="0"/>
              <a:t>Evaluasi</a:t>
            </a:r>
            <a:r>
              <a:rPr lang="en-US" sz="3600" dirty="0" smtClean="0"/>
              <a:t> Proposal PKM - P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09688"/>
            <a:ext cx="670592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29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judul</a:t>
            </a:r>
            <a:r>
              <a:rPr lang="id-ID" sz="3200" dirty="0" smtClean="0"/>
              <a:t> PKMP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Buta-buta (Exoecaria Agallocha) sebagai Biopestisida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 Pengaruh Pemberian Hormon Oodev dan Tepung Kunyit (Curcuma longa) Untuk Meningkatkan Jumlah Produksi Telur Induk Betina Ikan Nilem (Osteochilus hasselti)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Pengembangan Reservoir Patch Transdermal Doxorubicin dengan Pembawa Polyvinyl Alcohol dan Ethyl Cellulose Sebagai Solusi Kemoterapi Kanker Payudara yang Mutakhir dan Nyaman 	AYU TARANTIKA INDRE 	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Peningkatan Kinerja Keuangan Perusahaan melalui Green Investment 	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Meretas Nilai Filosofis Cerita Rakyat Di Desa Bejiharjo, Karangmojo, Gunung Kidul (Sebuah Kajian Etnografi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Program Kreati</a:t>
            </a:r>
            <a:r>
              <a:rPr lang="en-US" b="1" dirty="0" smtClean="0"/>
              <a:t>v</a:t>
            </a:r>
            <a:r>
              <a:rPr lang="id-ID" b="1" dirty="0" smtClean="0"/>
              <a:t>itas Mahasiswa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400" b="1" dirty="0" smtClean="0"/>
              <a:t>    PKM diselenggarakan oleh DitJen Belmawa bagi mhs untuk mengembangkan:</a:t>
            </a:r>
          </a:p>
          <a:p>
            <a:pPr lvl="1">
              <a:buFont typeface="Wingdings" pitchFamily="2" charset="2"/>
              <a:buChar char="§"/>
            </a:pPr>
            <a:r>
              <a:rPr lang="id-ID" b="1" dirty="0" smtClean="0"/>
              <a:t>Kreativitas, imajinasi dan inovasi mhs berbekal penguasaan IPTEKS</a:t>
            </a:r>
          </a:p>
          <a:p>
            <a:pPr lvl="1">
              <a:buFont typeface="Wingdings" pitchFamily="2" charset="2"/>
              <a:buChar char="§"/>
            </a:pPr>
            <a:r>
              <a:rPr lang="id-ID" b="1" dirty="0" smtClean="0"/>
              <a:t>Kemampuan dalam pemanfaatan / implementasi dari IPTEKS</a:t>
            </a:r>
          </a:p>
          <a:p>
            <a:pPr lvl="1">
              <a:buFont typeface="Wingdings" pitchFamily="2" charset="2"/>
              <a:buChar char="§"/>
            </a:pPr>
            <a:r>
              <a:rPr lang="id-ID" b="1" dirty="0" smtClean="0"/>
              <a:t>Kepedulian pada masyarakat/ lingkungan serta bangsa</a:t>
            </a:r>
          </a:p>
          <a:p>
            <a:pPr lvl="1">
              <a:buFont typeface="Wingdings" pitchFamily="2" charset="2"/>
              <a:buChar char="§"/>
            </a:pPr>
            <a:r>
              <a:rPr lang="id-ID" b="1" dirty="0" smtClean="0"/>
              <a:t>Jiwa wirausaha / kemampuan berwirausaha dari mhs</a:t>
            </a:r>
          </a:p>
          <a:p>
            <a:pPr lvl="1">
              <a:buFont typeface="Wingdings" pitchFamily="2" charset="2"/>
              <a:buChar char="§"/>
            </a:pPr>
            <a:r>
              <a:rPr lang="id-ID" b="1" dirty="0" smtClean="0"/>
              <a:t>Kemampuan bekerjasama dalam tim maupun kerja mandiri</a:t>
            </a:r>
            <a:endParaRPr lang="en-US" b="1" dirty="0" smtClean="0"/>
          </a:p>
          <a:p>
            <a:pPr lvl="1">
              <a:buNone/>
            </a:pPr>
            <a:endParaRPr lang="id-ID" b="1" dirty="0" smtClean="0"/>
          </a:p>
          <a:p>
            <a:pPr lvl="1">
              <a:buFont typeface="Wingdings" pitchFamily="2" charset="2"/>
              <a:buChar char="§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26559"/>
            <a:ext cx="3893127" cy="255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29055" y="4953000"/>
            <a:ext cx="409416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191" y="1023495"/>
            <a:ext cx="4829636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Persoalan </a:t>
            </a:r>
            <a:r>
              <a:rPr lang="id-ID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MASYARAKAT </a:t>
            </a:r>
            <a:endParaRPr lang="en-US" sz="2800" noProof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d-ID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</a:t>
            </a:r>
            <a:r>
              <a:rPr lang="en-US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d-ID" sz="2800" noProof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PRODUKTIF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5077214"/>
            <a:ext cx="3241961" cy="1015663"/>
          </a:xfrm>
          <a:prstGeom prst="rect">
            <a:avLst/>
          </a:prstGeom>
          <a:solidFill>
            <a:schemeClr val="lt1">
              <a:alpha val="67000"/>
            </a:schemeClr>
          </a:solidFill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PKM-M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33400" y="2057400"/>
            <a:ext cx="360229" cy="26670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3478466" y="4926268"/>
            <a:ext cx="457199" cy="2949068"/>
          </a:xfrm>
          <a:prstGeom prst="bentUpArrow">
            <a:avLst>
              <a:gd name="adj1" fmla="val 31818"/>
              <a:gd name="adj2" fmla="val 30682"/>
              <a:gd name="adj3" fmla="val 25000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6200000">
            <a:off x="5673437" y="1253835"/>
            <a:ext cx="2826329" cy="3200397"/>
          </a:xfrm>
          <a:prstGeom prst="bentUpArrow">
            <a:avLst>
              <a:gd name="adj1" fmla="val 6655"/>
              <a:gd name="adj2" fmla="val 7911"/>
              <a:gd name="adj3" fmla="val 1044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192" y="-1"/>
            <a:ext cx="8036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</a:gradFill>
                <a:latin typeface="Poornut"/>
              </a:rPr>
              <a:t>PKM - M</a:t>
            </a:r>
            <a:endParaRPr lang="en-US" sz="5400" kern="10" dirty="0">
              <a:ln w="12700">
                <a:solidFill>
                  <a:schemeClr val="hlink"/>
                </a:solidFill>
                <a:round/>
                <a:headEnd/>
                <a:tailEnd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0"/>
              </a:gradFill>
              <a:latin typeface="Poornu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875" y="2062350"/>
            <a:ext cx="581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err="1" smtClean="0"/>
              <a:t>Kreativitas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inovatif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2000" y="2667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persoalan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Mitra</a:t>
            </a:r>
            <a:r>
              <a:rPr lang="en-US" sz="2000" dirty="0" smtClean="0"/>
              <a:t>, </a:t>
            </a:r>
          </a:p>
          <a:p>
            <a:r>
              <a:rPr lang="en-US" sz="2000" b="1" dirty="0" smtClean="0"/>
              <a:t> 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diskusi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dgn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mitra</a:t>
            </a:r>
            <a:endParaRPr lang="en-US" sz="20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62000" y="3239869"/>
            <a:ext cx="55060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Penataan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kelembagaan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olah</a:t>
            </a:r>
            <a:r>
              <a:rPr lang="en-US" sz="2000" dirty="0" smtClean="0"/>
              <a:t> raga, </a:t>
            </a:r>
            <a:r>
              <a:rPr lang="en-US" sz="2000" dirty="0" err="1" smtClean="0"/>
              <a:t>dll</a:t>
            </a:r>
            <a:r>
              <a:rPr lang="en-US" sz="2000" dirty="0" smtClean="0"/>
              <a:t>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11430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/>
            <a:r>
              <a:rPr lang="en-US" sz="2200" b="1" dirty="0" err="1" smtClean="0"/>
              <a:t>Perubahan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Nilai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Mitra</a:t>
            </a:r>
            <a:endParaRPr lang="en-US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708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solidFill>
                  <a:schemeClr val="accent6">
                    <a:lumMod val="50000"/>
                  </a:schemeClr>
                </a:solidFill>
              </a:rPr>
              <a:t>Masyarakat Non Produktif</a:t>
            </a:r>
            <a:endParaRPr lang="id-ID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0700" y="1065213"/>
            <a:ext cx="8227764" cy="5005387"/>
          </a:xfrm>
        </p:spPr>
        <p:txBody>
          <a:bodyPr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Kegiatan sosial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Panti asuhan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Sekolah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Pondok pesantren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LSM, </a:t>
            </a:r>
          </a:p>
          <a:p>
            <a:pPr marL="895350" defTabSz="812800">
              <a:buFont typeface="Wingdings" pitchFamily="2" charset="2"/>
              <a:buChar char="Ø"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Pamong desa dll</a:t>
            </a:r>
          </a:p>
          <a:p>
            <a:pPr marL="895350" defTabSz="812800">
              <a:buFont typeface="Wingdings" pitchFamily="2" charset="2"/>
              <a:buChar char="Ø"/>
            </a:pPr>
            <a:endParaRPr lang="id-ID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0"/>
            <a:ext cx="8215747" cy="838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Luaran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Potensi</a:t>
            </a:r>
            <a:r>
              <a:rPr lang="en-US" sz="4000" dirty="0" smtClean="0">
                <a:solidFill>
                  <a:schemeClr val="tx1"/>
                </a:solidFill>
              </a:rPr>
              <a:t> PKM 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b="1" dirty="0" smtClean="0"/>
              <a:t>Model / design / </a:t>
            </a:r>
            <a:r>
              <a:rPr lang="en-US" b="1" dirty="0" err="1" smtClean="0"/>
              <a:t>alat</a:t>
            </a:r>
            <a:r>
              <a:rPr lang="en-US" dirty="0" smtClean="0"/>
              <a:t> yang </a:t>
            </a:r>
            <a:r>
              <a:rPr lang="en-US" b="1" dirty="0" err="1" smtClean="0">
                <a:solidFill>
                  <a:srgbClr val="0070C0"/>
                </a:solidFill>
              </a:rPr>
              <a:t>sudah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diaplikasikan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endParaRPr lang="en-US" dirty="0" smtClean="0"/>
          </a:p>
          <a:p>
            <a:pPr marL="231775" indent="-231775"/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Artikel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dipublikasikan</a:t>
            </a: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endParaRPr lang="en-US" b="1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 err="1" smtClean="0"/>
              <a:t>Perubahan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</a:t>
            </a:r>
            <a:r>
              <a:rPr lang="en-US" b="1" dirty="0" err="1" smtClean="0"/>
              <a:t>sasaran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2895600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</a:rPr>
              <a:t>Kontribusi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praktis</a:t>
            </a:r>
            <a:endParaRPr lang="en-US" sz="2000" dirty="0" smtClean="0"/>
          </a:p>
          <a:p>
            <a:pPr marL="231775" indent="-231775"/>
            <a:endParaRPr lang="en-US" sz="20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PKM yang lain</a:t>
            </a:r>
          </a:p>
        </p:txBody>
      </p:sp>
    </p:spTree>
    <p:extLst>
      <p:ext uri="{BB962C8B-B14F-4D97-AF65-F5344CB8AC3E}">
        <p14:creationId xmlns="" xmlns:p14="http://schemas.microsoft.com/office/powerpoint/2010/main" val="3741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077200" cy="563562"/>
          </a:xfrm>
        </p:spPr>
        <p:txBody>
          <a:bodyPr>
            <a:noAutofit/>
          </a:bodyPr>
          <a:lstStyle/>
          <a:p>
            <a:r>
              <a:rPr lang="en-US" sz="3600" dirty="0" err="1"/>
              <a:t>Sistematika</a:t>
            </a:r>
            <a:r>
              <a:rPr lang="en-US" sz="3600" dirty="0"/>
              <a:t> </a:t>
            </a:r>
            <a:r>
              <a:rPr lang="en-US" sz="3600" dirty="0" err="1"/>
              <a:t>Penulisan</a:t>
            </a:r>
            <a:r>
              <a:rPr lang="en-US" sz="3600" dirty="0"/>
              <a:t> Proposal PKM </a:t>
            </a:r>
            <a:r>
              <a:rPr lang="en-US" sz="3600" dirty="0" smtClean="0"/>
              <a:t>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24" y="914400"/>
            <a:ext cx="8381998" cy="5715000"/>
          </a:xfrm>
        </p:spPr>
        <p:txBody>
          <a:bodyPr/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err="1"/>
              <a:t>Ditulis</a:t>
            </a:r>
            <a:r>
              <a:rPr lang="en-US" sz="2400" dirty="0"/>
              <a:t> di A4, </a:t>
            </a:r>
            <a:r>
              <a:rPr lang="en-US" sz="2400" dirty="0" smtClean="0"/>
              <a:t>TNR 12</a:t>
            </a:r>
            <a:r>
              <a:rPr lang="en-US" sz="2400" dirty="0"/>
              <a:t>, </a:t>
            </a:r>
            <a:r>
              <a:rPr lang="en-US" sz="2400" dirty="0" err="1"/>
              <a:t>spasi</a:t>
            </a:r>
            <a:r>
              <a:rPr lang="en-US" sz="2400" dirty="0"/>
              <a:t> </a:t>
            </a:r>
            <a:r>
              <a:rPr lang="en-US" sz="2400" dirty="0" smtClean="0"/>
              <a:t>1.15</a:t>
            </a:r>
            <a:r>
              <a:rPr lang="en-US" sz="2400" dirty="0"/>
              <a:t>, margin </a:t>
            </a:r>
            <a:r>
              <a:rPr lang="en-US" sz="2400" dirty="0" smtClean="0"/>
              <a:t>4 </a:t>
            </a:r>
            <a:r>
              <a:rPr lang="en-US" sz="2400" dirty="0"/>
              <a:t>3 3 </a:t>
            </a:r>
            <a:r>
              <a:rPr lang="en-US" sz="2400" dirty="0" smtClean="0"/>
              <a:t>3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 smtClean="0"/>
              <a:t>Halaman</a:t>
            </a:r>
            <a:r>
              <a:rPr lang="en-US" sz="2400" cap="all" dirty="0" smtClean="0"/>
              <a:t> </a:t>
            </a:r>
            <a:r>
              <a:rPr lang="en-US" sz="2400" cap="all" dirty="0" err="1"/>
              <a:t>sampul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Halaman</a:t>
            </a:r>
            <a:r>
              <a:rPr lang="en-US" sz="2400" cap="all" dirty="0"/>
              <a:t> </a:t>
            </a:r>
            <a:r>
              <a:rPr lang="en-US" sz="2400" cap="all" dirty="0" err="1"/>
              <a:t>pengesahan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isi</a:t>
            </a:r>
            <a:endParaRPr lang="en-US" sz="2400" cap="all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cap="all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 err="1" smtClean="0"/>
              <a:t>Bab</a:t>
            </a:r>
            <a:r>
              <a:rPr lang="en-US" sz="2400" cap="all" dirty="0" smtClean="0"/>
              <a:t> </a:t>
            </a:r>
            <a:r>
              <a:rPr lang="en-US" sz="2400" cap="all" dirty="0"/>
              <a:t>1 </a:t>
            </a:r>
            <a:r>
              <a:rPr lang="en-US" sz="2400" cap="all" dirty="0" err="1" smtClean="0"/>
              <a:t>Pendahuluan</a:t>
            </a:r>
            <a:endParaRPr lang="en-US" sz="2400" cap="all" dirty="0" smtClean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sz="2400" cap="all" dirty="0"/>
              <a:t>Bab 2 </a:t>
            </a:r>
            <a:r>
              <a:rPr lang="en-US" sz="2400" cap="all" dirty="0" smtClean="0"/>
              <a:t>GAMBARAN UMUM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cap="all" dirty="0" smtClean="0"/>
              <a:t>              MASYARAKAT SASARAN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 startAt="6"/>
              <a:defRPr/>
            </a:pPr>
            <a:r>
              <a:rPr lang="en-US" sz="2400" cap="all" dirty="0"/>
              <a:t>Bab 3 </a:t>
            </a:r>
            <a:r>
              <a:rPr lang="en-US" sz="2400" cap="all" dirty="0" err="1"/>
              <a:t>Metode</a:t>
            </a:r>
            <a:r>
              <a:rPr lang="en-US" sz="2400" cap="all" dirty="0"/>
              <a:t> </a:t>
            </a:r>
            <a:r>
              <a:rPr lang="en-US" sz="2400" cap="all" dirty="0" err="1" smtClean="0"/>
              <a:t>PeLAKSANAAN</a:t>
            </a:r>
            <a:endParaRPr lang="en-US" sz="2400" cap="all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 startAt="6"/>
              <a:defRPr/>
            </a:pPr>
            <a:r>
              <a:rPr lang="en-US" sz="2400" cap="all" dirty="0"/>
              <a:t>Bab 4 </a:t>
            </a:r>
            <a:r>
              <a:rPr lang="en-US" sz="2400" cap="all" dirty="0" err="1"/>
              <a:t>Biaya</a:t>
            </a:r>
            <a:r>
              <a:rPr lang="en-US" sz="2400" cap="all" dirty="0"/>
              <a:t> </a:t>
            </a:r>
            <a:r>
              <a:rPr lang="en-US" sz="2400" cap="all" dirty="0" err="1"/>
              <a:t>dan</a:t>
            </a:r>
            <a:r>
              <a:rPr lang="en-US" sz="2400" cap="all" dirty="0"/>
              <a:t> </a:t>
            </a:r>
            <a:r>
              <a:rPr lang="en-US" sz="2400" cap="all" dirty="0" err="1"/>
              <a:t>Jadwal</a:t>
            </a:r>
            <a:r>
              <a:rPr lang="en-US" sz="2400" cap="all" dirty="0"/>
              <a:t> </a:t>
            </a:r>
            <a:r>
              <a:rPr lang="en-US" sz="2400" cap="all" dirty="0" err="1"/>
              <a:t>Kegiatan</a:t>
            </a:r>
            <a:endParaRPr lang="en-US" sz="2400" cap="all" dirty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4.1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449263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4.2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 smtClean="0"/>
              <a:t>Kegiatan</a:t>
            </a:r>
            <a:endParaRPr lang="en-US" sz="2400" dirty="0" smtClean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romanLcPeriod"/>
              <a:defRPr/>
            </a:pPr>
            <a:r>
              <a:rPr lang="en-US" sz="2400" cap="all" dirty="0" err="1"/>
              <a:t>Daftar</a:t>
            </a:r>
            <a:r>
              <a:rPr lang="en-US" sz="2400" cap="all" dirty="0"/>
              <a:t> </a:t>
            </a:r>
            <a:r>
              <a:rPr lang="en-US" sz="2400" cap="all" dirty="0" err="1"/>
              <a:t>Pustaka</a:t>
            </a:r>
            <a:endParaRPr lang="en-US" sz="2400" cap="all" dirty="0"/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 startAt="10"/>
              <a:defRPr/>
            </a:pPr>
            <a:r>
              <a:rPr lang="en-US" sz="2400" cap="all" dirty="0" err="1"/>
              <a:t>Lampiran-lampiran</a:t>
            </a:r>
            <a:endParaRPr lang="en-US" sz="2400" cap="all" dirty="0"/>
          </a:p>
        </p:txBody>
      </p:sp>
      <p:sp>
        <p:nvSpPr>
          <p:cNvPr id="4" name="Right Brace 3"/>
          <p:cNvSpPr/>
          <p:nvPr/>
        </p:nvSpPr>
        <p:spPr>
          <a:xfrm>
            <a:off x="6553200" y="3200400"/>
            <a:ext cx="990600" cy="27432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91401" y="33528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Halaman</a:t>
            </a:r>
            <a:endParaRPr lang="en-US" dirty="0" smtClean="0"/>
          </a:p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s.d</a:t>
            </a:r>
            <a:r>
              <a:rPr lang="en-US" dirty="0" smtClean="0"/>
              <a:t> 10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181600" y="1752600"/>
            <a:ext cx="990600" cy="9906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, ii , …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77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Sampul</a:t>
            </a:r>
            <a:r>
              <a:rPr lang="en-US" dirty="0" smtClean="0"/>
              <a:t> / Cover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" y="6529389"/>
            <a:ext cx="9144000" cy="39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AutoShape 9"/>
          <p:cNvSpPr>
            <a:spLocks noChangeArrowheads="1"/>
          </p:cNvSpPr>
          <p:nvPr/>
        </p:nvSpPr>
        <p:spPr bwMode="auto">
          <a:xfrm>
            <a:off x="7596188" y="6384926"/>
            <a:ext cx="1223963" cy="549275"/>
          </a:xfrm>
          <a:prstGeom prst="parallelogram">
            <a:avLst>
              <a:gd name="adj" fmla="val 55708"/>
            </a:avLst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296" y="969264"/>
            <a:ext cx="5089592" cy="5470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" y="6529389"/>
            <a:ext cx="9144000" cy="39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AutoShape 9"/>
          <p:cNvSpPr>
            <a:spLocks noChangeArrowheads="1"/>
          </p:cNvSpPr>
          <p:nvPr/>
        </p:nvSpPr>
        <p:spPr bwMode="auto">
          <a:xfrm>
            <a:off x="7596188" y="6384926"/>
            <a:ext cx="1223963" cy="549275"/>
          </a:xfrm>
          <a:prstGeom prst="parallelogram">
            <a:avLst>
              <a:gd name="adj" fmla="val 55708"/>
            </a:avLst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990600"/>
            <a:ext cx="5172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>
            <a:noAutofit/>
          </a:bodyPr>
          <a:lstStyle/>
          <a:p>
            <a:r>
              <a:rPr lang="en-US" sz="3600" dirty="0"/>
              <a:t>BAB 1. </a:t>
            </a:r>
            <a:r>
              <a:rPr lang="en-US" sz="3600" dirty="0" smtClean="0"/>
              <a:t>PENDAHULUAN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latar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belakang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permasalahan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atas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diusulkan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kuantitatif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potret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profil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kondisi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khalayak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sasaran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dilibatkan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PKM-M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7063" lvl="1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pula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kondisi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potensi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wilayah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segi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fisik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sosial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ekonomi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maupun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lingkungan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relevan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Peramasalahan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9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BAB 2. </a:t>
            </a:r>
            <a:r>
              <a:rPr lang="en-US" sz="3200" b="1" dirty="0" smtClean="0"/>
              <a:t>GAMBARAN UMUM MASYARAKAT SASARAN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676400"/>
            <a:ext cx="8023225" cy="487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 smtClean="0"/>
              <a:t>pengabdian</a:t>
            </a:r>
            <a:r>
              <a:rPr lang="en-US" sz="2400" dirty="0" smtClean="0"/>
              <a:t> agar </a:t>
            </a:r>
            <a:r>
              <a:rPr lang="en-US" sz="2400" dirty="0" err="1"/>
              <a:t>diuraikan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faktual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Uraikan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permasalahan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dihadapi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membutuhkan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bantuan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penyelesaiannya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Hindari</a:t>
            </a:r>
            <a:r>
              <a:rPr lang="en-US" sz="2400" dirty="0" smtClean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percobaan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PKM-M.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9804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077200" cy="563562"/>
          </a:xfrm>
        </p:spPr>
        <p:txBody>
          <a:bodyPr>
            <a:noAutofit/>
          </a:bodyPr>
          <a:lstStyle/>
          <a:p>
            <a:r>
              <a:rPr lang="en-US" sz="3600" dirty="0"/>
              <a:t>BAB 3. METODE </a:t>
            </a:r>
            <a:r>
              <a:rPr lang="en-US" sz="3600" dirty="0" smtClean="0"/>
              <a:t>PELAKSANAAN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066800"/>
            <a:ext cx="8023225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Uraiakan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program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dlm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diagram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luaran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langkah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609600"/>
          </a:xfrm>
        </p:spPr>
        <p:txBody>
          <a:bodyPr>
            <a:noAutofit/>
          </a:bodyPr>
          <a:lstStyle/>
          <a:p>
            <a:r>
              <a:rPr lang="es-ES" sz="3200" b="1" dirty="0"/>
              <a:t>BAB 4. BIAYA DAN JADWAL KEGIATAN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799" cy="54864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4.1 </a:t>
            </a:r>
            <a:r>
              <a:rPr lang="es-ES" dirty="0" err="1"/>
              <a:t>Anggaran</a:t>
            </a:r>
            <a:r>
              <a:rPr lang="es-ES" dirty="0"/>
              <a:t> </a:t>
            </a:r>
            <a:r>
              <a:rPr lang="es-ES" dirty="0" err="1" smtClean="0"/>
              <a:t>Biaya</a:t>
            </a:r>
            <a:endParaRPr lang="es-ES" dirty="0" smtClean="0"/>
          </a:p>
          <a:p>
            <a:pPr marL="536575" indent="0">
              <a:buNone/>
            </a:pPr>
            <a:r>
              <a:rPr lang="es-ES" sz="2400" dirty="0"/>
              <a:t> </a:t>
            </a:r>
            <a:r>
              <a:rPr lang="es-ES" sz="2200" dirty="0" err="1" smtClean="0"/>
              <a:t>Diringkas</a:t>
            </a:r>
            <a:r>
              <a:rPr lang="es-ES" sz="2200" dirty="0" smtClean="0"/>
              <a:t> </a:t>
            </a:r>
            <a:r>
              <a:rPr lang="es-ES" sz="2200" dirty="0" err="1" smtClean="0"/>
              <a:t>dalam</a:t>
            </a:r>
            <a:r>
              <a:rPr lang="es-ES" sz="2200" dirty="0" smtClean="0"/>
              <a:t> </a:t>
            </a:r>
            <a:r>
              <a:rPr lang="es-ES" sz="2200" dirty="0" err="1" smtClean="0"/>
              <a:t>bentuk</a:t>
            </a:r>
            <a:r>
              <a:rPr lang="es-ES" sz="2200" dirty="0" smtClean="0"/>
              <a:t> </a:t>
            </a:r>
            <a:r>
              <a:rPr lang="es-ES" sz="2200" dirty="0" err="1" smtClean="0"/>
              <a:t>tabel</a:t>
            </a:r>
            <a:r>
              <a:rPr lang="es-ES" sz="2200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4.2 </a:t>
            </a:r>
            <a:r>
              <a:rPr lang="es-ES" dirty="0" err="1"/>
              <a:t>Jadwal</a:t>
            </a:r>
            <a:r>
              <a:rPr lang="es-ES" dirty="0"/>
              <a:t> </a:t>
            </a:r>
            <a:r>
              <a:rPr lang="es-ES" dirty="0" err="1"/>
              <a:t>Kegiatan</a:t>
            </a:r>
            <a:endParaRPr lang="es-ES" dirty="0"/>
          </a:p>
          <a:p>
            <a:pPr marL="711200" indent="0">
              <a:buNone/>
            </a:pPr>
            <a:r>
              <a:rPr lang="es-ES" sz="2200" dirty="0" err="1" smtClean="0"/>
              <a:t>Waktu</a:t>
            </a:r>
            <a:r>
              <a:rPr lang="es-ES" sz="2200" dirty="0" smtClean="0"/>
              <a:t>: </a:t>
            </a:r>
            <a:r>
              <a:rPr lang="es-ES" sz="2200" dirty="0"/>
              <a:t>3 </a:t>
            </a:r>
            <a:r>
              <a:rPr lang="es-ES" sz="2200" dirty="0" err="1" smtClean="0"/>
              <a:t>sampai</a:t>
            </a:r>
            <a:r>
              <a:rPr lang="es-ES" sz="2200" dirty="0" smtClean="0"/>
              <a:t> </a:t>
            </a:r>
            <a:r>
              <a:rPr lang="es-ES" sz="2200" dirty="0"/>
              <a:t>5 </a:t>
            </a:r>
            <a:r>
              <a:rPr lang="es-ES" sz="2200" dirty="0" err="1" smtClean="0"/>
              <a:t>bulan</a:t>
            </a:r>
            <a:r>
              <a:rPr lang="es-ES" sz="2200" dirty="0" smtClean="0"/>
              <a:t>, </a:t>
            </a:r>
            <a:r>
              <a:rPr lang="es-ES" sz="2200" dirty="0" err="1" smtClean="0"/>
              <a:t>Disusun</a:t>
            </a:r>
            <a:r>
              <a:rPr lang="es-ES" sz="2200" dirty="0" smtClean="0"/>
              <a:t> </a:t>
            </a:r>
            <a:r>
              <a:rPr lang="es-ES" sz="2200" dirty="0" err="1"/>
              <a:t>dalam</a:t>
            </a:r>
            <a:r>
              <a:rPr lang="es-ES" sz="2200" dirty="0"/>
              <a:t> </a:t>
            </a:r>
            <a:r>
              <a:rPr lang="es-ES" sz="2200" dirty="0" err="1"/>
              <a:t>bentuk</a:t>
            </a:r>
            <a:r>
              <a:rPr lang="es-ES" sz="2200" dirty="0"/>
              <a:t> bar </a:t>
            </a:r>
            <a:r>
              <a:rPr lang="es-ES" sz="2200" dirty="0" smtClean="0"/>
              <a:t>chart, </a:t>
            </a:r>
            <a:r>
              <a:rPr lang="es-ES" sz="2200" dirty="0" err="1" smtClean="0"/>
              <a:t>Sesuai</a:t>
            </a:r>
            <a:r>
              <a:rPr lang="es-ES" sz="2200" dirty="0" smtClean="0"/>
              <a:t> </a:t>
            </a:r>
            <a:r>
              <a:rPr lang="es-ES" sz="2200" dirty="0" err="1" smtClean="0"/>
              <a:t>format</a:t>
            </a:r>
            <a:r>
              <a:rPr lang="es-ES" sz="2200" dirty="0" smtClean="0"/>
              <a:t> </a:t>
            </a:r>
            <a:r>
              <a:rPr lang="es-ES" sz="2200" dirty="0" err="1" smtClean="0"/>
              <a:t>Lampiran</a:t>
            </a:r>
            <a:r>
              <a:rPr lang="es-ES" sz="2200" dirty="0" smtClean="0"/>
              <a:t> 3.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34000"/>
            <a:ext cx="630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8935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46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Mahasiswa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Autofit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Universitas</a:t>
            </a:r>
            <a:r>
              <a:rPr lang="en-US" dirty="0" smtClean="0"/>
              <a:t>, </a:t>
            </a:r>
            <a:r>
              <a:rPr lang="en-US" dirty="0" err="1" smtClean="0"/>
              <a:t>Institut</a:t>
            </a:r>
            <a:r>
              <a:rPr lang="en-US" dirty="0" smtClean="0"/>
              <a:t>,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Akademi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 ,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moral yang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jujur</a:t>
            </a:r>
            <a:r>
              <a:rPr lang="en-US" dirty="0" smtClean="0"/>
              <a:t> , </a:t>
            </a:r>
            <a:r>
              <a:rPr lang="en-US" dirty="0" err="1" smtClean="0"/>
              <a:t>empati</a:t>
            </a:r>
            <a:r>
              <a:rPr lang="en-US" dirty="0" smtClean="0"/>
              <a:t> ,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rasa </a:t>
            </a:r>
            <a:r>
              <a:rPr lang="en-US" dirty="0" err="1" smtClean="0"/>
              <a:t>penasaran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 smtClean="0"/>
              <a:t>individu</a:t>
            </a:r>
            <a:r>
              <a:rPr lang="en-US" dirty="0" smtClean="0"/>
              <a:t> ,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PKM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program S 1 </a:t>
            </a:r>
            <a:r>
              <a:rPr lang="en-US" dirty="0" err="1" smtClean="0"/>
              <a:t>dan</a:t>
            </a:r>
            <a:r>
              <a:rPr lang="en-US" dirty="0" smtClean="0"/>
              <a:t> Diploma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7010400" cy="563562"/>
          </a:xfrm>
        </p:spPr>
        <p:txBody>
          <a:bodyPr/>
          <a:lstStyle/>
          <a:p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PKM-M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33402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87206" tIns="43603" rIns="87206" bIns="43603"/>
          <a:lstStyle/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Siapa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penerima manfaat PKM-M ini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permasalahan yg dihadapi masyarakat sudah digambarkan dalam proposal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pentingnya usulan pengabdian tersebut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Dimana kreativitas dari pengabdian ini ? Adakah sesuatu yg unik ? 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Bagaimana kegiatan pengabdian ini dapat memberikan perubahan di masyarakat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Tujuan apa yang ingin dicapai dalam pengabdian ini ? 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Hasil akhir pengabdian ini, seperti/dalam bentuk apakah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endParaRPr lang="id-ID" sz="2400" b="1" dirty="0">
              <a:solidFill>
                <a:schemeClr val="accent6">
                  <a:lumMod val="75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2238"/>
            <a:ext cx="8199120" cy="563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 Desk </a:t>
            </a:r>
            <a:r>
              <a:rPr lang="en-US" sz="3200" dirty="0" err="1" smtClean="0"/>
              <a:t>Evaluasi</a:t>
            </a:r>
            <a:r>
              <a:rPr lang="en-US" sz="3200" dirty="0" smtClean="0"/>
              <a:t> Proposal PKM - M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591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37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PKMM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PENINGKATAN KEMAMPUAN MEMBACA RUANG MELALUI DELTA-NET BAGI SISWA TUNANETRA DI SEKOLAH LUAR BIASA NEGERI KOTA SEMARANG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SABTU SATU ATAP : Program Kolaborasi dan Edukasi Sosial Siswa SD dan SLB Laniang Kota Makassar 	Sit 	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Audiobook for All, Gerakan Digitalisasi Buku Berbentuk Audio untuk Tunanetra 	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RAKAI LANGIT: Inovasi Produk Buku Cerita Berbasis Program Augmented Reality dengan Tema dan Ilustrasi yang Mengangkat Nilai Kearifan Lokal 	Teguh Dewa 	</a:t>
            </a:r>
          </a:p>
          <a:p>
            <a:pPr marL="457200" indent="-457200">
              <a:buFont typeface="+mj-lt"/>
              <a:buAutoNum type="arabicPeriod"/>
            </a:pPr>
            <a:endParaRPr lang="id-ID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 BILQIS ( Bio Liquid Smoke ) : Pemanfaatan Asap Cair Dari KulIt Siwalan Sebagai Pengawet Ikan Dalam Upaya Menciptakan Peluang Usaha Baru Masyarakat Dusun Ngareng Desa Jatimulyo Kecematan Plumpang Kabupaten Tuban 	 	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S</a:t>
            </a:r>
            <a:r>
              <a:rPr lang="id-ID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ampai ketemu di Pimnas 31</a:t>
            </a:r>
          </a:p>
          <a:p>
            <a:pPr algn="ctr">
              <a:buNone/>
            </a:pPr>
            <a:r>
              <a:rPr lang="id-ID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TE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R</a:t>
            </a:r>
            <a:r>
              <a:rPr lang="id-ID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I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Brush Script MT" pitchFamily="66" charset="0"/>
              </a:rPr>
              <a:t>IMA  KASIH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28604"/>
            <a:ext cx="6186502" cy="762000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kreati</a:t>
            </a:r>
            <a:r>
              <a:rPr lang="id-ID" sz="5400" b="1" dirty="0" smtClean="0"/>
              <a:t>v</a:t>
            </a:r>
            <a:r>
              <a:rPr lang="en-US" sz="5400" b="1" dirty="0" err="1" smtClean="0"/>
              <a:t>itas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530"/>
            <a:ext cx="8229600" cy="4852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 smtClean="0"/>
              <a:t>Kreativ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id-ID" sz="2400" dirty="0" smtClean="0"/>
              <a:t>bahkan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 smtClean="0"/>
              <a:t>Kreativ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sekedar</a:t>
            </a:r>
            <a:r>
              <a:rPr lang="en-US" sz="2400" dirty="0" smtClean="0"/>
              <a:t> </a:t>
            </a:r>
            <a:r>
              <a:rPr lang="en-US" sz="2400" dirty="0" err="1" smtClean="0"/>
              <a:t>temuan</a:t>
            </a:r>
            <a:r>
              <a:rPr lang="en-US" sz="2400" dirty="0" smtClean="0"/>
              <a:t>/ </a:t>
            </a:r>
            <a:r>
              <a:rPr lang="en-US" sz="2400" dirty="0" err="1" smtClean="0"/>
              <a:t>inova</a:t>
            </a:r>
            <a:r>
              <a:rPr lang="id-ID" sz="2400" dirty="0" smtClean="0"/>
              <a:t>si</a:t>
            </a:r>
            <a:r>
              <a:rPr lang="en-US" sz="2400" dirty="0" smtClean="0"/>
              <a:t>/ </a:t>
            </a:r>
            <a:r>
              <a:rPr lang="id-ID" sz="2400" dirty="0" smtClean="0"/>
              <a:t>pengembangan yang sudah ada</a:t>
            </a:r>
            <a:r>
              <a:rPr lang="en-US" sz="2400" dirty="0" smtClean="0"/>
              <a:t>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semuanya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 smtClean="0"/>
              <a:t>Kreati</a:t>
            </a:r>
            <a:r>
              <a:rPr lang="id-ID" sz="2400" dirty="0" smtClean="0"/>
              <a:t>v</a:t>
            </a:r>
            <a:r>
              <a:rPr lang="en-US" sz="2400" dirty="0" err="1" smtClean="0"/>
              <a:t>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me</a:t>
            </a:r>
            <a:r>
              <a:rPr lang="id-ID" sz="2400" dirty="0" smtClean="0"/>
              <a:t>m</a:t>
            </a:r>
            <a:r>
              <a:rPr lang="en-US" sz="2400" dirty="0" err="1" smtClean="0"/>
              <a:t>punyai</a:t>
            </a:r>
            <a:r>
              <a:rPr lang="en-US" sz="2400" dirty="0" smtClean="0"/>
              <a:t> </a:t>
            </a:r>
            <a:r>
              <a:rPr lang="en-US" sz="2400" dirty="0" err="1" smtClean="0"/>
              <a:t>landasan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bermanfaat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sumbangsih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id-ID" sz="2400" dirty="0" smtClean="0"/>
              <a:t> dan atau lingkungan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err="1" smtClean="0"/>
              <a:t>Kreativitas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rutinitas</a:t>
            </a:r>
            <a:r>
              <a:rPr lang="en-US" sz="2400" dirty="0" smtClean="0"/>
              <a:t> (out of box)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d-ID" sz="2400" dirty="0" smtClean="0"/>
              <a:t>Kreativitas dari diri sendiri ( bukan dari dosen)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eep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3429000"/>
            <a:ext cx="4419600" cy="3429000"/>
          </a:xfrm>
          <a:prstGeom prst="rect">
            <a:avLst/>
          </a:prstGeom>
          <a:noFill/>
          <a:ln/>
        </p:spPr>
      </p:pic>
      <p:pic>
        <p:nvPicPr>
          <p:cNvPr id="3" name="Picture 4" descr="exh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x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ownloads\img-20130115-potret-raky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902</TotalTime>
  <Words>2693</Words>
  <Application>Microsoft Office PowerPoint</Application>
  <PresentationFormat>On-screen Show (4:3)</PresentationFormat>
  <Paragraphs>481</Paragraphs>
  <Slides>73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Flow</vt:lpstr>
      <vt:lpstr>Sosialisasi Program Kreativitas Mahasiswa dan PimNas</vt:lpstr>
      <vt:lpstr>Slide 2</vt:lpstr>
      <vt:lpstr>Slide 3</vt:lpstr>
      <vt:lpstr>SUASANA DALAM PIMNAS</vt:lpstr>
      <vt:lpstr>  PEKAN ILMIAH MAHASISWA NASIONAL         `  (PIMNAS) </vt:lpstr>
      <vt:lpstr>Program Kreativitas Mahasiswa</vt:lpstr>
      <vt:lpstr>Mahasiswa</vt:lpstr>
      <vt:lpstr>kreativitas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KRITERIA UMUM PKM </vt:lpstr>
      <vt:lpstr>Alur Kegiatan PKM</vt:lpstr>
      <vt:lpstr>Slide 18</vt:lpstr>
      <vt:lpstr>Aliran Tahapan Proses PKM 5 Bidang</vt:lpstr>
      <vt:lpstr>PKM DIDANAI PER BIDANG</vt:lpstr>
      <vt:lpstr>Ketentuan Umum</vt:lpstr>
      <vt:lpstr>Pengajuan Proposal</vt:lpstr>
      <vt:lpstr>Slide 23</vt:lpstr>
      <vt:lpstr>Slide 24</vt:lpstr>
      <vt:lpstr>2. Format proposal</vt:lpstr>
      <vt:lpstr>Slide 26</vt:lpstr>
      <vt:lpstr>  3. Administrasi</vt:lpstr>
      <vt:lpstr>Slide 28</vt:lpstr>
      <vt:lpstr>4.  Kemitraan</vt:lpstr>
      <vt:lpstr>Slide 30</vt:lpstr>
      <vt:lpstr>6. Kreativitas</vt:lpstr>
      <vt:lpstr>7.Daftar Pustaka</vt:lpstr>
      <vt:lpstr>Penilaian Usulan/ proposal PKM 5 Bidang</vt:lpstr>
      <vt:lpstr>I. Pra Evaluasi:</vt:lpstr>
      <vt:lpstr>Slide 35</vt:lpstr>
      <vt:lpstr>I.3. Program</vt:lpstr>
      <vt:lpstr>I.4. KREATIVITAS</vt:lpstr>
      <vt:lpstr>ALASAN PENOLAKAN ADMINISTRASI </vt:lpstr>
      <vt:lpstr>Slide 39</vt:lpstr>
      <vt:lpstr>II. Desk Evaluasi</vt:lpstr>
      <vt:lpstr>Makalah  Unggulan</vt:lpstr>
      <vt:lpstr>Masalah Kelemahan Proposal/Makalah</vt:lpstr>
      <vt:lpstr>III Monev</vt:lpstr>
      <vt:lpstr>Slide 44</vt:lpstr>
      <vt:lpstr>Tahap Seleksi Peserta PIMNAS</vt:lpstr>
      <vt:lpstr>Kejuaraan PIMNAS</vt:lpstr>
      <vt:lpstr>Perhatikan</vt:lpstr>
      <vt:lpstr>Slide 48</vt:lpstr>
      <vt:lpstr>Slide 49</vt:lpstr>
      <vt:lpstr>Luaran dan Potensi PKM P</vt:lpstr>
      <vt:lpstr>Sistematika Penulisan Proposal PKM P</vt:lpstr>
      <vt:lpstr>Halaman Pengesahan PKM P (Lamp 2.2)</vt:lpstr>
      <vt:lpstr>BAB 1. PENDAHULUAN</vt:lpstr>
      <vt:lpstr>BAB 2. TINJAUAN PUSTAKA</vt:lpstr>
      <vt:lpstr>BAB 3. METODE PENELITIAN</vt:lpstr>
      <vt:lpstr>BAB 4. BIAYA DAN JADWAL KEGIATAN</vt:lpstr>
      <vt:lpstr>Pertanyaan Penting dalam proposal PKM-P</vt:lpstr>
      <vt:lpstr>Form Desk Evaluasi Proposal PKM - P</vt:lpstr>
      <vt:lpstr>Contoh judul PKMP</vt:lpstr>
      <vt:lpstr>Slide 60</vt:lpstr>
      <vt:lpstr>Masyarakat Non Produktif</vt:lpstr>
      <vt:lpstr>Luaran dan Potensi PKM M</vt:lpstr>
      <vt:lpstr>Sistematika Penulisan Proposal PKM M</vt:lpstr>
      <vt:lpstr>Halaman Sampul / Cover</vt:lpstr>
      <vt:lpstr>Halaman Pengesahan</vt:lpstr>
      <vt:lpstr>BAB 1. PENDAHULUAN</vt:lpstr>
      <vt:lpstr>BAB 2. GAMBARAN UMUM MASYARAKAT SASARAN</vt:lpstr>
      <vt:lpstr>BAB 3. METODE PELAKSANAAN</vt:lpstr>
      <vt:lpstr>BAB 4. BIAYA DAN JADWAL KEGIATAN</vt:lpstr>
      <vt:lpstr>Pertanyaan Penting dalam proposal PKM-M</vt:lpstr>
      <vt:lpstr>Form Desk Evaluasi Proposal PKM - M</vt:lpstr>
      <vt:lpstr>Contoh PKMM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65</cp:revision>
  <dcterms:created xsi:type="dcterms:W3CDTF">2017-08-12T00:28:48Z</dcterms:created>
  <dcterms:modified xsi:type="dcterms:W3CDTF">2017-09-22T00:39:41Z</dcterms:modified>
</cp:coreProperties>
</file>